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0" r:id="rId4"/>
  </p:sldMasterIdLst>
  <p:notesMasterIdLst>
    <p:notesMasterId r:id="rId24"/>
  </p:notesMasterIdLst>
  <p:handoutMasterIdLst>
    <p:handoutMasterId r:id="rId25"/>
  </p:handoutMasterIdLst>
  <p:sldIdLst>
    <p:sldId id="481" r:id="rId5"/>
    <p:sldId id="281" r:id="rId6"/>
    <p:sldId id="346" r:id="rId7"/>
    <p:sldId id="657" r:id="rId8"/>
    <p:sldId id="651" r:id="rId9"/>
    <p:sldId id="653" r:id="rId10"/>
    <p:sldId id="649" r:id="rId11"/>
    <p:sldId id="654" r:id="rId12"/>
    <p:sldId id="655" r:id="rId13"/>
    <p:sldId id="656" r:id="rId14"/>
    <p:sldId id="371" r:id="rId15"/>
    <p:sldId id="640" r:id="rId16"/>
    <p:sldId id="658" r:id="rId17"/>
    <p:sldId id="662" r:id="rId18"/>
    <p:sldId id="663" r:id="rId19"/>
    <p:sldId id="659" r:id="rId20"/>
    <p:sldId id="660" r:id="rId21"/>
    <p:sldId id="661" r:id="rId22"/>
    <p:sldId id="531"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6FF"/>
    <a:srgbClr val="ACEAFF"/>
    <a:srgbClr val="E8DCE0"/>
    <a:srgbClr val="E5E5E5"/>
    <a:srgbClr val="005A84"/>
    <a:srgbClr val="AB0D82"/>
    <a:srgbClr val="098E7E"/>
    <a:srgbClr val="B497FF"/>
    <a:srgbClr val="510DBC"/>
    <a:srgbClr val="00C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75" autoAdjust="0"/>
    <p:restoredTop sz="96327" autoAdjust="0"/>
  </p:normalViewPr>
  <p:slideViewPr>
    <p:cSldViewPr snapToGrid="0" showGuides="1">
      <p:cViewPr varScale="1">
        <p:scale>
          <a:sx n="151" d="100"/>
          <a:sy n="151" d="100"/>
        </p:scale>
        <p:origin x="488" y="184"/>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7" d="100"/>
          <a:sy n="77" d="100"/>
        </p:scale>
        <p:origin x="221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31/08/2023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31/08/2023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1.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3.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4.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4E6626-FD7E-4C63-8D13-D66A8A348C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87818"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EF0DAB2D-E302-48A2-9568-49B2734AC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GB"/>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GB"/>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GB"/>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14" name="Graphic 13">
            <a:extLst>
              <a:ext uri="{FF2B5EF4-FFF2-40B4-BE49-F238E27FC236}">
                <a16:creationId xmlns:a16="http://schemas.microsoft.com/office/drawing/2014/main" id="{3F974C88-37FD-486C-A053-2B6EC15FF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bg1"/>
                </a:solidFill>
                <a:latin typeface="+mn-lt"/>
                <a:ea typeface="+mn-ea"/>
                <a:cs typeface="+mn-cs"/>
              </a:rPr>
              <a:t>Document Classification: KPMG Confidential</a:t>
            </a: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GB"/>
              <a:t>Click to edit Master text styles</a:t>
            </a:r>
          </a:p>
          <a:p>
            <a:pPr lvl="1"/>
            <a:r>
              <a:rPr lang="en-GB"/>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GB"/>
              <a:t>Click to edit Master text styles</a:t>
            </a:r>
          </a:p>
          <a:p>
            <a:pPr lvl="1"/>
            <a:r>
              <a:rPr lang="en-GB"/>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GB"/>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7" name="Graphic 16">
            <a:extLst>
              <a:ext uri="{FF2B5EF4-FFF2-40B4-BE49-F238E27FC236}">
                <a16:creationId xmlns:a16="http://schemas.microsoft.com/office/drawing/2014/main" id="{178F7078-5FAB-4923-B594-5A3AB65111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314004"/>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1200" y="25649"/>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GB"/>
              <a:t>Click icon to add picture</a:t>
            </a:r>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8C1EA9FA-4164-4EF7-8EA1-6A4010273A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27C17CDB-6172-4525-81E9-4F0C8DBBA4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TEXT + Sec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08242" y="1273094"/>
            <a:ext cx="5344077"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39678" y="1273094"/>
            <a:ext cx="5342268"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p:txBody>
          <a:bodyPr/>
          <a:lstStyle/>
          <a:p>
            <a:r>
              <a:rPr lang="en-GB"/>
              <a:t>Click to edit Master title style</a:t>
            </a:r>
            <a:endParaRPr lang="en-AU"/>
          </a:p>
        </p:txBody>
      </p:sp>
      <p:sp>
        <p:nvSpPr>
          <p:cNvPr id="8" name="Text Placeholder 4"/>
          <p:cNvSpPr>
            <a:spLocks noGrp="1"/>
          </p:cNvSpPr>
          <p:nvPr>
            <p:ph type="body" sz="quarter" idx="12"/>
          </p:nvPr>
        </p:nvSpPr>
        <p:spPr>
          <a:xfrm>
            <a:off x="608242" y="216593"/>
            <a:ext cx="10973705" cy="139604"/>
          </a:xfrm>
        </p:spPr>
        <p:txBody>
          <a:bodyPr anchor="t">
            <a:spAutoFit/>
          </a:bodyPr>
          <a:lstStyle>
            <a:lvl1pPr>
              <a:spcAft>
                <a:spcPts val="0"/>
              </a:spcAft>
              <a:defRPr sz="907" b="0">
                <a:solidFill>
                  <a:schemeClr val="bg1">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4266039630"/>
      </p:ext>
    </p:extLst>
  </p:cSld>
  <p:clrMapOvr>
    <a:masterClrMapping/>
  </p:clrMapOvr>
  <p:extLst>
    <p:ext uri="{DCECCB84-F9BA-43D5-87BE-67443E8EF086}">
      <p15:sldGuideLst xmlns:p15="http://schemas.microsoft.com/office/powerpoint/2012/main">
        <p15:guide id="1" pos="4232">
          <p15:clr>
            <a:srgbClr val="FBAE40"/>
          </p15:clr>
        </p15:guide>
        <p15:guide id="2" pos="4332">
          <p15:clr>
            <a:srgbClr val="FBAE40"/>
          </p15:clr>
        </p15:guide>
        <p15:guide id="3" pos="413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0A13EE70-222E-4A80-9783-F68F00B7D3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pic>
        <p:nvPicPr>
          <p:cNvPr id="14" name="Graphic 13">
            <a:extLst>
              <a:ext uri="{FF2B5EF4-FFF2-40B4-BE49-F238E27FC236}">
                <a16:creationId xmlns:a16="http://schemas.microsoft.com/office/drawing/2014/main" id="{2295ABE6-9B30-4315-B16F-C7442D3C71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 </a:t>
            </a: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29"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acscharf/items/66017434ce1fc40deeb8#:~:text=Japanese%20language%20works%20%E2%80%9Cout-of-the-box%2C%E2%80%9D%20with%20spaCy%2C%20supporting%20tokenization,import%20spacy%20nlp%20%3D%20spacy.load%28%22ja_core_news_sm%22%29%20text%20%3D%20%22%E3%81%93%E3%82%93%E3%81%AB%E3%81%A1%E3%81%AF%E3%80%82" TargetMode="External"/><Relationship Id="rId2" Type="http://schemas.openxmlformats.org/officeDocument/2006/relationships/hyperlink" Target="https://digitalorientalist.com/2021/05/11/basic-python-for-japanese-studies-using-fugashi-for-text-segmentation/"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spo-global.kpmg.com/sites/GO-Lighthouse-RegionalLHHubs/Shared%20Documents/Forms/AllItems.aspx?id=%2Fsites%2FGO%2DLighthouse%2DRegionalLHHubs%2FShared%20Documents%2FRegional%20LH%20Hubs%2F3%2E%20ASPAC%2F5%2E%20MarComms%2FNewsletters%2FData%20Science%20Corner%2FArticles%2FMay%202023%2FMay%202023%5FData%5FScience%5FCorner%2Epdf&amp;parent=%2Fsites%2FGO%2DLighthouse%2DRegionalLHHubs%2FShared%20Documents%2FRegional%20LH%20Hubs%2F3%2E%20ASPAC%2F5%2E%20MarComms%2FNewsletters%2FData%20Science%20Corner%2FArticles%2FMay%202023&amp;p=true&amp;ga=1"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087" y="1662797"/>
            <a:ext cx="5960846" cy="2880000"/>
          </a:xfrm>
        </p:spPr>
        <p:txBody>
          <a:bodyPr/>
          <a:lstStyle/>
          <a:p>
            <a:r>
              <a:rPr lang="en-GB" sz="6000" dirty="0"/>
              <a:t>Comparing chunking strategies for RAG based QA systems</a:t>
            </a:r>
          </a:p>
        </p:txBody>
      </p:sp>
      <p:sp>
        <p:nvSpPr>
          <p:cNvPr id="5" name="Subtitle 4"/>
          <p:cNvSpPr>
            <a:spLocks noGrp="1"/>
          </p:cNvSpPr>
          <p:nvPr>
            <p:ph type="body" sz="quarter" idx="4294967295"/>
          </p:nvPr>
        </p:nvSpPr>
        <p:spPr>
          <a:xfrm>
            <a:off x="1274841" y="5095827"/>
            <a:ext cx="5719338" cy="310884"/>
          </a:xfrm>
        </p:spPr>
        <p:txBody>
          <a:bodyPr/>
          <a:lstStyle/>
          <a:p>
            <a:pPr lvl="1"/>
            <a:r>
              <a:rPr lang="en-GB" sz="1200" dirty="0">
                <a:solidFill>
                  <a:schemeClr val="bg1"/>
                </a:solidFill>
              </a:rPr>
              <a:t>Shashank Sahoo</a:t>
            </a:r>
          </a:p>
          <a:p>
            <a:pPr lvl="1"/>
            <a:r>
              <a:rPr lang="en-GB" sz="1200" dirty="0">
                <a:solidFill>
                  <a:schemeClr val="bg1"/>
                </a:solidFill>
              </a:rPr>
              <a:t>21</a:t>
            </a:r>
            <a:r>
              <a:rPr lang="en-GB" sz="1200" baseline="30000" dirty="0">
                <a:solidFill>
                  <a:schemeClr val="bg1"/>
                </a:solidFill>
              </a:rPr>
              <a:t>st</a:t>
            </a:r>
            <a:r>
              <a:rPr lang="en-GB" sz="1200" dirty="0">
                <a:solidFill>
                  <a:schemeClr val="bg1"/>
                </a:solidFill>
              </a:rPr>
              <a:t> August 2023</a:t>
            </a:r>
          </a:p>
        </p:txBody>
      </p:sp>
      <p:sp>
        <p:nvSpPr>
          <p:cNvPr id="34" name="Text Placeholder 33">
            <a:extLst>
              <a:ext uri="{FF2B5EF4-FFF2-40B4-BE49-F238E27FC236}">
                <a16:creationId xmlns:a16="http://schemas.microsoft.com/office/drawing/2014/main" id="{95ED86AF-12BB-4E51-AB66-EA52959D6290}"/>
              </a:ext>
            </a:extLst>
          </p:cNvPr>
          <p:cNvSpPr>
            <a:spLocks noGrp="1"/>
          </p:cNvSpPr>
          <p:nvPr>
            <p:ph type="body" sz="quarter" idx="4294967295"/>
          </p:nvPr>
        </p:nvSpPr>
        <p:spPr>
          <a:xfrm>
            <a:off x="0" y="6270625"/>
            <a:ext cx="1476375" cy="168275"/>
          </a:xfrm>
        </p:spPr>
        <p:txBody>
          <a:bodyPr/>
          <a:lstStyle/>
          <a:p>
            <a:r>
              <a:rPr lang="en-GB" dirty="0"/>
              <a:t>KPMG UK</a:t>
            </a:r>
          </a:p>
        </p:txBody>
      </p:sp>
      <p:sp>
        <p:nvSpPr>
          <p:cNvPr id="35" name="Text Placeholder 34">
            <a:extLst>
              <a:ext uri="{FF2B5EF4-FFF2-40B4-BE49-F238E27FC236}">
                <a16:creationId xmlns:a16="http://schemas.microsoft.com/office/drawing/2014/main" id="{2C0064E3-8DE2-4973-8F86-CA842AC3685E}"/>
              </a:ext>
            </a:extLst>
          </p:cNvPr>
          <p:cNvSpPr>
            <a:spLocks noGrp="1"/>
          </p:cNvSpPr>
          <p:nvPr>
            <p:ph type="body" sz="quarter" idx="4294967295"/>
          </p:nvPr>
        </p:nvSpPr>
        <p:spPr>
          <a:xfrm>
            <a:off x="0" y="6270625"/>
            <a:ext cx="3168650" cy="168275"/>
          </a:xfrm>
        </p:spPr>
        <p:txBody>
          <a:bodyPr/>
          <a:lstStyle/>
          <a:p>
            <a:r>
              <a:rPr lang="en-GB" dirty="0"/>
              <a:t>KPMG Framework Slides v1</a:t>
            </a:r>
          </a:p>
        </p:txBody>
      </p:sp>
      <p:sp>
        <p:nvSpPr>
          <p:cNvPr id="36" name="Text Placeholder 35">
            <a:extLst>
              <a:ext uri="{FF2B5EF4-FFF2-40B4-BE49-F238E27FC236}">
                <a16:creationId xmlns:a16="http://schemas.microsoft.com/office/drawing/2014/main" id="{9BCE394F-14E9-4619-ADD8-23C862EEF91E}"/>
              </a:ext>
            </a:extLst>
          </p:cNvPr>
          <p:cNvSpPr>
            <a:spLocks noGrp="1"/>
          </p:cNvSpPr>
          <p:nvPr>
            <p:ph type="body" sz="quarter" idx="4294967295"/>
          </p:nvPr>
        </p:nvSpPr>
        <p:spPr>
          <a:xfrm>
            <a:off x="10572750" y="6270625"/>
            <a:ext cx="1619250" cy="168275"/>
          </a:xfrm>
        </p:spPr>
        <p:txBody>
          <a:bodyPr/>
          <a:lstStyle/>
          <a:p>
            <a:r>
              <a:rPr lang="en-GB" dirty="0"/>
              <a:t>February 2022</a:t>
            </a:r>
          </a:p>
        </p:txBody>
      </p:sp>
    </p:spTree>
    <p:extLst>
      <p:ext uri="{BB962C8B-B14F-4D97-AF65-F5344CB8AC3E}">
        <p14:creationId xmlns:p14="http://schemas.microsoft.com/office/powerpoint/2010/main" val="2328271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3B66-6D9D-CA18-F094-8032C027DFAD}"/>
              </a:ext>
            </a:extLst>
          </p:cNvPr>
          <p:cNvSpPr>
            <a:spLocks noGrp="1"/>
          </p:cNvSpPr>
          <p:nvPr>
            <p:ph type="title"/>
          </p:nvPr>
        </p:nvSpPr>
        <p:spPr>
          <a:xfrm>
            <a:off x="889070" y="441739"/>
            <a:ext cx="10195200" cy="533400"/>
          </a:xfrm>
        </p:spPr>
        <p:txBody>
          <a:bodyPr/>
          <a:lstStyle/>
          <a:p>
            <a:r>
              <a:rPr lang="en-US" dirty="0"/>
              <a:t>Text Chunking: Experiment Setup</a:t>
            </a:r>
          </a:p>
        </p:txBody>
      </p:sp>
      <p:sp>
        <p:nvSpPr>
          <p:cNvPr id="3" name="TextBox 2">
            <a:extLst>
              <a:ext uri="{FF2B5EF4-FFF2-40B4-BE49-F238E27FC236}">
                <a16:creationId xmlns:a16="http://schemas.microsoft.com/office/drawing/2014/main" id="{00CC7E06-473E-B4C5-BCDA-C6B2771EA510}"/>
              </a:ext>
            </a:extLst>
          </p:cNvPr>
          <p:cNvSpPr txBox="1"/>
          <p:nvPr/>
        </p:nvSpPr>
        <p:spPr>
          <a:xfrm>
            <a:off x="924339" y="1500809"/>
            <a:ext cx="0" cy="0"/>
          </a:xfrm>
          <a:prstGeom prst="rect">
            <a:avLst/>
          </a:prstGeom>
        </p:spPr>
        <p:txBody>
          <a:bodyPr vert="horz" wrap="none" lIns="0" tIns="0" rIns="0" bIns="0" rtlCol="0" anchor="t" anchorCtr="0">
            <a:noAutofit/>
          </a:bodyPr>
          <a:lstStyle/>
          <a:p>
            <a:pPr algn="l">
              <a:spcAft>
                <a:spcPts val="600"/>
              </a:spcAft>
            </a:pPr>
            <a:endParaRPr lang="en-US" sz="1500" dirty="0">
              <a:solidFill>
                <a:schemeClr val="tx2"/>
              </a:solidFill>
            </a:endParaRPr>
          </a:p>
          <a:p>
            <a:pPr marL="342900" indent="-342900" algn="l">
              <a:spcAft>
                <a:spcPts val="600"/>
              </a:spcAft>
              <a:buAutoNum type="arabicPeriod"/>
            </a:pPr>
            <a:endParaRPr lang="en-US" sz="1500" dirty="0">
              <a:solidFill>
                <a:schemeClr val="tx2"/>
              </a:solidFill>
            </a:endParaRPr>
          </a:p>
        </p:txBody>
      </p:sp>
      <p:sp>
        <p:nvSpPr>
          <p:cNvPr id="4" name="TextBox 3">
            <a:extLst>
              <a:ext uri="{FF2B5EF4-FFF2-40B4-BE49-F238E27FC236}">
                <a16:creationId xmlns:a16="http://schemas.microsoft.com/office/drawing/2014/main" id="{10306B70-8C3A-E79D-B788-3852BED0A58D}"/>
              </a:ext>
            </a:extLst>
          </p:cNvPr>
          <p:cNvSpPr txBox="1"/>
          <p:nvPr/>
        </p:nvSpPr>
        <p:spPr>
          <a:xfrm>
            <a:off x="924339" y="1331843"/>
            <a:ext cx="0" cy="0"/>
          </a:xfrm>
          <a:prstGeom prst="rect">
            <a:avLst/>
          </a:prstGeom>
        </p:spPr>
        <p:txBody>
          <a:bodyPr vert="horz" wrap="none" lIns="0" tIns="0" rIns="0" bIns="0" rtlCol="0" anchor="t" anchorCtr="0">
            <a:noAutofit/>
          </a:bodyPr>
          <a:lstStyle/>
          <a:p>
            <a:pPr>
              <a:spcAft>
                <a:spcPts val="600"/>
              </a:spcAft>
            </a:pPr>
            <a:r>
              <a:rPr lang="en-IN" sz="1200" b="1" dirty="0">
                <a:solidFill>
                  <a:schemeClr val="tx2"/>
                </a:solidFill>
              </a:rPr>
              <a:t>Chunking methods </a:t>
            </a:r>
            <a:r>
              <a:rPr lang="en-IN" sz="1200" dirty="0">
                <a:solidFill>
                  <a:schemeClr val="tx2"/>
                </a:solidFill>
              </a:rPr>
              <a:t>to compare.</a:t>
            </a:r>
          </a:p>
          <a:p>
            <a:pPr marL="228600" indent="-228600">
              <a:spcAft>
                <a:spcPts val="600"/>
              </a:spcAft>
              <a:buAutoNum type="arabicPeriod"/>
            </a:pPr>
            <a:r>
              <a:rPr lang="en-IN" sz="1100" dirty="0">
                <a:solidFill>
                  <a:schemeClr val="tx2"/>
                </a:solidFill>
              </a:rPr>
              <a:t>NLTK Sentence Tokenizer </a:t>
            </a:r>
          </a:p>
          <a:p>
            <a:pPr marL="228600" indent="-228600">
              <a:spcAft>
                <a:spcPts val="600"/>
              </a:spcAft>
              <a:buAutoNum type="arabicPeriod"/>
            </a:pPr>
            <a:r>
              <a:rPr lang="en-IN" sz="1100" dirty="0">
                <a:solidFill>
                  <a:schemeClr val="tx2"/>
                </a:solidFill>
              </a:rPr>
              <a:t>Spacy Sentence Splitter</a:t>
            </a:r>
          </a:p>
          <a:p>
            <a:pPr marL="228600" indent="-228600">
              <a:spcAft>
                <a:spcPts val="600"/>
              </a:spcAft>
              <a:buAutoNum type="arabicPeriod"/>
            </a:pPr>
            <a:r>
              <a:rPr lang="en-IN" sz="1100" dirty="0" err="1">
                <a:solidFill>
                  <a:schemeClr val="tx2"/>
                </a:solidFill>
              </a:rPr>
              <a:t>Langchain</a:t>
            </a:r>
            <a:r>
              <a:rPr lang="en-IN" sz="1100" dirty="0">
                <a:solidFill>
                  <a:schemeClr val="tx2"/>
                </a:solidFill>
              </a:rPr>
              <a:t> Text Splitter</a:t>
            </a:r>
          </a:p>
          <a:p>
            <a:pPr marL="228600" indent="-228600">
              <a:spcAft>
                <a:spcPts val="600"/>
              </a:spcAft>
              <a:buAutoNum type="arabicPeriod"/>
            </a:pPr>
            <a:r>
              <a:rPr lang="en-IN" sz="1100" dirty="0" err="1">
                <a:solidFill>
                  <a:schemeClr val="tx2"/>
                </a:solidFill>
              </a:rPr>
              <a:t>KMeans</a:t>
            </a:r>
            <a:r>
              <a:rPr lang="en-IN" sz="1100" dirty="0">
                <a:solidFill>
                  <a:schemeClr val="tx2"/>
                </a:solidFill>
              </a:rPr>
              <a:t> Clustering</a:t>
            </a:r>
          </a:p>
          <a:p>
            <a:pPr marL="228600" indent="-228600">
              <a:spcAft>
                <a:spcPts val="600"/>
              </a:spcAft>
              <a:buAutoNum type="arabicPeriod"/>
            </a:pPr>
            <a:r>
              <a:rPr lang="en-IN" sz="1100" dirty="0">
                <a:solidFill>
                  <a:schemeClr val="tx2"/>
                </a:solidFill>
              </a:rPr>
              <a:t>Adjacent Sentences/Sequence Clustering</a:t>
            </a:r>
          </a:p>
          <a:p>
            <a:pPr>
              <a:spcAft>
                <a:spcPts val="600"/>
              </a:spcAft>
            </a:pPr>
            <a:endParaRPr lang="en-IN" sz="1200" dirty="0">
              <a:solidFill>
                <a:schemeClr val="tx2"/>
              </a:solidFill>
            </a:endParaRPr>
          </a:p>
          <a:p>
            <a:pPr>
              <a:spcAft>
                <a:spcPts val="600"/>
              </a:spcAft>
            </a:pPr>
            <a:r>
              <a:rPr lang="en-IN" sz="1200" b="1" dirty="0">
                <a:solidFill>
                  <a:schemeClr val="tx2"/>
                </a:solidFill>
              </a:rPr>
              <a:t>Datasets</a:t>
            </a:r>
            <a:r>
              <a:rPr lang="en-IN" sz="1200" dirty="0">
                <a:solidFill>
                  <a:schemeClr val="tx2"/>
                </a:solidFill>
              </a:rPr>
              <a:t> : </a:t>
            </a:r>
            <a:r>
              <a:rPr lang="en-IN" sz="1200" dirty="0" err="1">
                <a:solidFill>
                  <a:schemeClr val="tx2"/>
                </a:solidFill>
              </a:rPr>
              <a:t>ContractNLI</a:t>
            </a:r>
            <a:r>
              <a:rPr lang="en-IN" sz="1200" dirty="0">
                <a:solidFill>
                  <a:schemeClr val="tx2"/>
                </a:solidFill>
              </a:rPr>
              <a:t> ? Any other dataset ?</a:t>
            </a:r>
          </a:p>
          <a:p>
            <a:pPr>
              <a:spcAft>
                <a:spcPts val="600"/>
              </a:spcAft>
            </a:pPr>
            <a:r>
              <a:rPr lang="en-IN" sz="1200" b="1" dirty="0">
                <a:solidFill>
                  <a:schemeClr val="tx2"/>
                </a:solidFill>
              </a:rPr>
              <a:t>Target task </a:t>
            </a:r>
            <a:r>
              <a:rPr lang="en-IN" sz="1200" dirty="0">
                <a:solidFill>
                  <a:schemeClr val="tx2"/>
                </a:solidFill>
              </a:rPr>
              <a:t>: Summarization or Machine Translation or Closed domain QA ?</a:t>
            </a:r>
          </a:p>
          <a:p>
            <a:pPr>
              <a:spcAft>
                <a:spcPts val="600"/>
              </a:spcAft>
            </a:pPr>
            <a:r>
              <a:rPr lang="en-IN" sz="1200" b="1" dirty="0">
                <a:solidFill>
                  <a:schemeClr val="tx2"/>
                </a:solidFill>
              </a:rPr>
              <a:t>Analytics</a:t>
            </a:r>
            <a:r>
              <a:rPr lang="en-IN" sz="1200" dirty="0">
                <a:solidFill>
                  <a:schemeClr val="tx2"/>
                </a:solidFill>
              </a:rPr>
              <a:t> : Distribution plots of chunk lengths in each method</a:t>
            </a:r>
          </a:p>
          <a:p>
            <a:pPr>
              <a:spcAft>
                <a:spcPts val="600"/>
              </a:spcAft>
            </a:pPr>
            <a:endParaRPr lang="en-IN" sz="1200" dirty="0">
              <a:solidFill>
                <a:schemeClr val="tx2"/>
              </a:solidFill>
            </a:endParaRPr>
          </a:p>
          <a:p>
            <a:pPr marL="228600" indent="-228600">
              <a:spcAft>
                <a:spcPts val="600"/>
              </a:spcAft>
              <a:buAutoNum type="arabicPeriod"/>
            </a:pPr>
            <a:endParaRPr lang="en-IN" sz="1200" dirty="0">
              <a:solidFill>
                <a:schemeClr val="tx2"/>
              </a:solidFill>
            </a:endParaRPr>
          </a:p>
          <a:p>
            <a:pPr marL="228600" indent="-228600">
              <a:spcAft>
                <a:spcPts val="600"/>
              </a:spcAft>
              <a:buAutoNum type="arabicPeriod"/>
            </a:pPr>
            <a:endParaRPr lang="en-IN" sz="1200" dirty="0">
              <a:solidFill>
                <a:schemeClr val="tx2"/>
              </a:solidFill>
            </a:endParaRPr>
          </a:p>
          <a:p>
            <a:pPr>
              <a:spcAft>
                <a:spcPts val="600"/>
              </a:spcAft>
            </a:pPr>
            <a:r>
              <a:rPr lang="en-IN" sz="1200" dirty="0">
                <a:solidFill>
                  <a:schemeClr val="tx2"/>
                </a:solidFill>
              </a:rPr>
              <a:t> </a:t>
            </a:r>
          </a:p>
          <a:p>
            <a:pPr>
              <a:spcAft>
                <a:spcPts val="600"/>
              </a:spcAft>
            </a:pPr>
            <a:endParaRPr lang="en-US" sz="1200" dirty="0">
              <a:solidFill>
                <a:schemeClr val="tx2"/>
              </a:solidFill>
            </a:endParaRPr>
          </a:p>
        </p:txBody>
      </p:sp>
      <p:graphicFrame>
        <p:nvGraphicFramePr>
          <p:cNvPr id="5" name="Table 5">
            <a:extLst>
              <a:ext uri="{FF2B5EF4-FFF2-40B4-BE49-F238E27FC236}">
                <a16:creationId xmlns:a16="http://schemas.microsoft.com/office/drawing/2014/main" id="{D2AA3BA7-5DF5-4E0F-8CDC-632B9AB05E25}"/>
              </a:ext>
            </a:extLst>
          </p:cNvPr>
          <p:cNvGraphicFramePr>
            <a:graphicFrameLocks noGrp="1"/>
          </p:cNvGraphicFramePr>
          <p:nvPr>
            <p:extLst>
              <p:ext uri="{D42A27DB-BD31-4B8C-83A1-F6EECF244321}">
                <p14:modId xmlns:p14="http://schemas.microsoft.com/office/powerpoint/2010/main" val="2093116737"/>
              </p:ext>
            </p:extLst>
          </p:nvPr>
        </p:nvGraphicFramePr>
        <p:xfrm>
          <a:off x="889070" y="4108010"/>
          <a:ext cx="10054375" cy="1996474"/>
        </p:xfrm>
        <a:graphic>
          <a:graphicData uri="http://schemas.openxmlformats.org/drawingml/2006/table">
            <a:tbl>
              <a:tblPr firstRow="1" bandRow="1">
                <a:tableStyleId>{5C22544A-7EE6-4342-B048-85BDC9FD1C3A}</a:tableStyleId>
              </a:tblPr>
              <a:tblGrid>
                <a:gridCol w="1684797">
                  <a:extLst>
                    <a:ext uri="{9D8B030D-6E8A-4147-A177-3AD203B41FA5}">
                      <a16:colId xmlns:a16="http://schemas.microsoft.com/office/drawing/2014/main" val="3303525837"/>
                    </a:ext>
                  </a:extLst>
                </a:gridCol>
                <a:gridCol w="1400899">
                  <a:extLst>
                    <a:ext uri="{9D8B030D-6E8A-4147-A177-3AD203B41FA5}">
                      <a16:colId xmlns:a16="http://schemas.microsoft.com/office/drawing/2014/main" val="1899248642"/>
                    </a:ext>
                  </a:extLst>
                </a:gridCol>
                <a:gridCol w="1751408">
                  <a:extLst>
                    <a:ext uri="{9D8B030D-6E8A-4147-A177-3AD203B41FA5}">
                      <a16:colId xmlns:a16="http://schemas.microsoft.com/office/drawing/2014/main" val="363500005"/>
                    </a:ext>
                  </a:extLst>
                </a:gridCol>
                <a:gridCol w="1522321">
                  <a:extLst>
                    <a:ext uri="{9D8B030D-6E8A-4147-A177-3AD203B41FA5}">
                      <a16:colId xmlns:a16="http://schemas.microsoft.com/office/drawing/2014/main" val="3524227738"/>
                    </a:ext>
                  </a:extLst>
                </a:gridCol>
                <a:gridCol w="1847475">
                  <a:extLst>
                    <a:ext uri="{9D8B030D-6E8A-4147-A177-3AD203B41FA5}">
                      <a16:colId xmlns:a16="http://schemas.microsoft.com/office/drawing/2014/main" val="37017813"/>
                    </a:ext>
                  </a:extLst>
                </a:gridCol>
                <a:gridCol w="1847475">
                  <a:extLst>
                    <a:ext uri="{9D8B030D-6E8A-4147-A177-3AD203B41FA5}">
                      <a16:colId xmlns:a16="http://schemas.microsoft.com/office/drawing/2014/main" val="2499060023"/>
                    </a:ext>
                  </a:extLst>
                </a:gridCol>
              </a:tblGrid>
              <a:tr h="441564">
                <a:tc>
                  <a:txBody>
                    <a:bodyPr/>
                    <a:lstStyle/>
                    <a:p>
                      <a:r>
                        <a:rPr lang="en-US" sz="1200" dirty="0"/>
                        <a:t>Chunking strategy</a:t>
                      </a:r>
                    </a:p>
                  </a:txBody>
                  <a:tcPr/>
                </a:tc>
                <a:tc>
                  <a:txBody>
                    <a:bodyPr/>
                    <a:lstStyle/>
                    <a:p>
                      <a:r>
                        <a:rPr lang="en-US" sz="1200" dirty="0"/>
                        <a:t>Vectorizer(remove it/fixed)</a:t>
                      </a:r>
                    </a:p>
                  </a:txBody>
                  <a:tcPr/>
                </a:tc>
                <a:tc>
                  <a:txBody>
                    <a:bodyPr/>
                    <a:lstStyle/>
                    <a:p>
                      <a:r>
                        <a:rPr lang="en-US" sz="1200" dirty="0"/>
                        <a:t>Retriever(remove it/fixed)</a:t>
                      </a:r>
                    </a:p>
                  </a:txBody>
                  <a:tcPr/>
                </a:tc>
                <a:tc>
                  <a:txBody>
                    <a:bodyPr/>
                    <a:lstStyle/>
                    <a:p>
                      <a:r>
                        <a:rPr lang="en-US" sz="1200" dirty="0"/>
                        <a:t>Generator (remove it/fixed)</a:t>
                      </a:r>
                    </a:p>
                  </a:txBody>
                  <a:tcPr/>
                </a:tc>
                <a:tc>
                  <a:txBody>
                    <a:bodyPr/>
                    <a:lstStyle/>
                    <a:p>
                      <a:r>
                        <a:rPr lang="en-US" sz="1200" dirty="0"/>
                        <a:t>Exact Match(EM) or F1 score (Generator)</a:t>
                      </a:r>
                    </a:p>
                  </a:txBody>
                  <a:tcPr/>
                </a:tc>
                <a:tc>
                  <a:txBody>
                    <a:bodyPr/>
                    <a:lstStyle/>
                    <a:p>
                      <a:r>
                        <a:rPr lang="en-US" sz="1200" dirty="0" err="1"/>
                        <a:t>Recall@k</a:t>
                      </a:r>
                      <a:r>
                        <a:rPr lang="en-US" sz="1200" dirty="0"/>
                        <a:t> </a:t>
                      </a:r>
                    </a:p>
                    <a:p>
                      <a:r>
                        <a:rPr lang="en-US" sz="1200" dirty="0"/>
                        <a:t>(Retriever)</a:t>
                      </a:r>
                    </a:p>
                  </a:txBody>
                  <a:tcPr/>
                </a:tc>
                <a:extLst>
                  <a:ext uri="{0D108BD9-81ED-4DB2-BD59-A6C34878D82A}">
                    <a16:rowId xmlns:a16="http://schemas.microsoft.com/office/drawing/2014/main" val="181623621"/>
                  </a:ext>
                </a:extLst>
              </a:tr>
              <a:tr h="358157">
                <a:tc>
                  <a:txBody>
                    <a:bodyPr/>
                    <a:lstStyle/>
                    <a:p>
                      <a:r>
                        <a:rPr lang="en-US" sz="1200" dirty="0"/>
                        <a:t>Each one of the above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sentence-transformers/all-MiniLM-L12-v2 </a:t>
                      </a:r>
                    </a:p>
                    <a:p>
                      <a:endParaRPr lang="en-US" sz="1200" dirty="0"/>
                    </a:p>
                  </a:txBody>
                  <a:tcPr/>
                </a:tc>
                <a:tc>
                  <a:txBody>
                    <a:bodyPr/>
                    <a:lstStyle/>
                    <a:p>
                      <a:endParaRPr lang="en-US" sz="1200" dirty="0"/>
                    </a:p>
                  </a:txBody>
                  <a:tcPr/>
                </a:tc>
                <a:tc>
                  <a:txBody>
                    <a:bodyPr/>
                    <a:lstStyle/>
                    <a:p>
                      <a:r>
                        <a:rPr lang="en-US" sz="1200" dirty="0"/>
                        <a:t>GPT-4</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800328840"/>
                  </a:ext>
                </a:extLst>
              </a:tr>
              <a:tr h="358157">
                <a:tc>
                  <a:txBody>
                    <a:bodyPr/>
                    <a:lstStyle/>
                    <a:p>
                      <a:r>
                        <a:rPr lang="en-US" sz="1200" dirty="0"/>
                        <a:t>One approach</a:t>
                      </a:r>
                    </a:p>
                  </a:txBody>
                  <a:tcPr/>
                </a:tc>
                <a:tc>
                  <a:txBody>
                    <a:bodyPr/>
                    <a:lstStyle/>
                    <a:p>
                      <a:r>
                        <a:rPr lang="en-US" sz="1200" dirty="0" err="1"/>
                        <a:t>OpenAi</a:t>
                      </a:r>
                      <a:r>
                        <a:rPr lang="en-US" sz="1200" dirty="0"/>
                        <a:t> Text 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Cosine similarity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GPT-4</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72826303"/>
                  </a:ext>
                </a:extLst>
              </a:tr>
              <a:tr h="358157">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468459962"/>
                  </a:ext>
                </a:extLst>
              </a:tr>
            </a:tbl>
          </a:graphicData>
        </a:graphic>
      </p:graphicFrame>
    </p:spTree>
    <p:extLst>
      <p:ext uri="{BB962C8B-B14F-4D97-AF65-F5344CB8AC3E}">
        <p14:creationId xmlns:p14="http://schemas.microsoft.com/office/powerpoint/2010/main" val="383867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36FC-43B7-4EAC-9103-59F0A1FC91B9}"/>
              </a:ext>
            </a:extLst>
          </p:cNvPr>
          <p:cNvSpPr>
            <a:spLocks noGrp="1"/>
          </p:cNvSpPr>
          <p:nvPr>
            <p:ph type="ctrTitle"/>
          </p:nvPr>
        </p:nvSpPr>
        <p:spPr>
          <a:xfrm>
            <a:off x="1359433" y="1663105"/>
            <a:ext cx="5252400" cy="2367199"/>
          </a:xfrm>
        </p:spPr>
        <p:txBody>
          <a:bodyPr/>
          <a:lstStyle/>
          <a:p>
            <a:r>
              <a:rPr lang="en-GB" dirty="0"/>
              <a:t>Q&amp;A</a:t>
            </a:r>
          </a:p>
        </p:txBody>
      </p:sp>
    </p:spTree>
    <p:extLst>
      <p:ext uri="{BB962C8B-B14F-4D97-AF65-F5344CB8AC3E}">
        <p14:creationId xmlns:p14="http://schemas.microsoft.com/office/powerpoint/2010/main" val="1848318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Feedbacks &amp; Recommendation</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4616648"/>
          </a:xfrm>
          <a:prstGeom prst="rect">
            <a:avLst/>
          </a:prstGeom>
          <a:noFill/>
        </p:spPr>
        <p:txBody>
          <a:bodyPr wrap="square" lIns="0" tIns="0" rIns="0" bIns="0" rtlCol="0">
            <a:spAutoFit/>
          </a:bodyPr>
          <a:lstStyle/>
          <a:p>
            <a:pPr>
              <a:spcAft>
                <a:spcPts val="600"/>
              </a:spcAft>
            </a:pPr>
            <a:r>
              <a:rPr lang="en-GB" sz="1600" b="1" dirty="0">
                <a:solidFill>
                  <a:schemeClr val="tx2"/>
                </a:solidFill>
              </a:rPr>
              <a:t>Lets Collaborate !!</a:t>
            </a:r>
          </a:p>
          <a:p>
            <a:pPr marL="342900" indent="-342900">
              <a:spcAft>
                <a:spcPts val="600"/>
              </a:spcAft>
              <a:buAutoNum type="arabicPeriod"/>
            </a:pPr>
            <a:r>
              <a:rPr lang="en-GB" sz="1600" dirty="0">
                <a:solidFill>
                  <a:schemeClr val="tx2"/>
                </a:solidFill>
              </a:rPr>
              <a:t>Consider some rare methodology like </a:t>
            </a:r>
            <a:r>
              <a:rPr lang="en-GB" sz="1600" dirty="0" err="1">
                <a:solidFill>
                  <a:schemeClr val="tx2"/>
                </a:solidFill>
              </a:rPr>
              <a:t>llamaIndex</a:t>
            </a:r>
            <a:r>
              <a:rPr lang="en-GB" sz="1600" dirty="0">
                <a:solidFill>
                  <a:schemeClr val="tx2"/>
                </a:solidFill>
              </a:rPr>
              <a:t> and add them to method list.</a:t>
            </a:r>
          </a:p>
          <a:p>
            <a:pPr marL="342900" indent="-342900">
              <a:spcAft>
                <a:spcPts val="600"/>
              </a:spcAft>
              <a:buAutoNum type="arabicPeriod"/>
            </a:pPr>
            <a:r>
              <a:rPr lang="en-GB" sz="1600" dirty="0">
                <a:solidFill>
                  <a:schemeClr val="tx2"/>
                </a:solidFill>
              </a:rPr>
              <a:t>Add reference to model length</a:t>
            </a:r>
          </a:p>
          <a:p>
            <a:pPr marL="342900" indent="-342900">
              <a:spcAft>
                <a:spcPts val="600"/>
              </a:spcAft>
              <a:buAutoNum type="arabicPeriod"/>
            </a:pPr>
            <a:r>
              <a:rPr lang="en-GB" sz="1600" dirty="0">
                <a:solidFill>
                  <a:schemeClr val="tx2"/>
                </a:solidFill>
              </a:rPr>
              <a:t>Choose one sentence splitter (NLTK, Spacy, etc.)</a:t>
            </a:r>
          </a:p>
          <a:p>
            <a:pPr marL="342900" indent="-342900">
              <a:spcAft>
                <a:spcPts val="600"/>
              </a:spcAft>
              <a:buAutoNum type="arabicPeriod"/>
            </a:pPr>
            <a:r>
              <a:rPr lang="en-GB" sz="1600" dirty="0">
                <a:solidFill>
                  <a:schemeClr val="tx2"/>
                </a:solidFill>
              </a:rPr>
              <a:t>Take QA case for evaluation</a:t>
            </a:r>
          </a:p>
          <a:p>
            <a:pPr marL="342900" indent="-342900">
              <a:spcAft>
                <a:spcPts val="600"/>
              </a:spcAft>
              <a:buAutoNum type="arabicPeriod"/>
            </a:pPr>
            <a:r>
              <a:rPr lang="en-GB" sz="1600" dirty="0">
                <a:solidFill>
                  <a:schemeClr val="tx2"/>
                </a:solidFill>
              </a:rPr>
              <a:t>QA response / perf vs a given chunking methods (specific eval)</a:t>
            </a:r>
          </a:p>
          <a:p>
            <a:pPr marL="342900" indent="-342900">
              <a:spcAft>
                <a:spcPts val="600"/>
              </a:spcAft>
              <a:buAutoNum type="arabicPeriod"/>
            </a:pPr>
            <a:r>
              <a:rPr lang="en-GB" sz="1600" dirty="0">
                <a:solidFill>
                  <a:schemeClr val="tx2"/>
                </a:solidFill>
              </a:rPr>
              <a:t>We can consider human eval with approx. 50 Q, 100+ doc, eval by DI Team members</a:t>
            </a:r>
          </a:p>
          <a:p>
            <a:pPr marL="342900" indent="-342900">
              <a:spcAft>
                <a:spcPts val="600"/>
              </a:spcAft>
              <a:buAutoNum type="arabicPeriod"/>
            </a:pPr>
            <a:endParaRPr lang="en-GB" sz="1600" dirty="0">
              <a:solidFill>
                <a:schemeClr val="tx2"/>
              </a:solidFill>
            </a:endParaRPr>
          </a:p>
          <a:p>
            <a:pPr marL="342900" indent="-342900">
              <a:spcAft>
                <a:spcPts val="600"/>
              </a:spcAft>
              <a:buAutoNum type="arabicPeriod"/>
            </a:pPr>
            <a:endParaRPr lang="en-GB" sz="1600" dirty="0">
              <a:solidFill>
                <a:schemeClr val="tx2"/>
              </a:solidFill>
            </a:endParaRPr>
          </a:p>
          <a:p>
            <a:pPr marL="342900" indent="-342900">
              <a:spcAft>
                <a:spcPts val="600"/>
              </a:spcAft>
              <a:buAutoNum type="arabicPeriod"/>
            </a:pPr>
            <a:endParaRPr lang="en-GB" sz="1600" b="1" dirty="0">
              <a:solidFill>
                <a:schemeClr val="tx2"/>
              </a:solidFill>
            </a:endParaRPr>
          </a:p>
          <a:p>
            <a:pPr>
              <a:spcAft>
                <a:spcPts val="600"/>
              </a:spcAft>
            </a:pPr>
            <a:endParaRPr lang="en-GB" sz="1600" b="1" dirty="0">
              <a:solidFill>
                <a:schemeClr val="tx2"/>
              </a:solidFill>
            </a:endParaRPr>
          </a:p>
          <a:p>
            <a:pPr>
              <a:spcAft>
                <a:spcPts val="600"/>
              </a:spcAft>
            </a:pPr>
            <a:endParaRPr lang="en-GB" sz="1200" dirty="0">
              <a:solidFill>
                <a:schemeClr val="tx2"/>
              </a:solidFill>
            </a:endParaRPr>
          </a:p>
          <a:p>
            <a:pPr>
              <a:spcAft>
                <a:spcPts val="600"/>
              </a:spcAft>
            </a:pPr>
            <a:endParaRPr lang="en-GB" sz="1200" dirty="0">
              <a:solidFill>
                <a:schemeClr val="tx2"/>
              </a:solidFill>
            </a:endParaRPr>
          </a:p>
          <a:p>
            <a:pPr>
              <a:spcAft>
                <a:spcPts val="600"/>
              </a:spcAft>
            </a:pPr>
            <a:endParaRPr lang="en-GB" sz="1600" b="1" dirty="0">
              <a:solidFill>
                <a:schemeClr val="tx2"/>
              </a:solidFill>
            </a:endParaRPr>
          </a:p>
          <a:p>
            <a:pPr marL="742950" lvl="1" indent="-285750">
              <a:spcAft>
                <a:spcPts val="600"/>
              </a:spcAft>
              <a:buFont typeface="Arial" panose="020B0604020202020204" pitchFamily="34" charset="0"/>
              <a:buChar char="•"/>
            </a:pPr>
            <a:endParaRPr lang="en-GB" sz="1400" dirty="0">
              <a:solidFill>
                <a:schemeClr val="tx2"/>
              </a:solidFill>
            </a:endParaRPr>
          </a:p>
        </p:txBody>
      </p:sp>
      <p:graphicFrame>
        <p:nvGraphicFramePr>
          <p:cNvPr id="4" name="Table 4">
            <a:extLst>
              <a:ext uri="{FF2B5EF4-FFF2-40B4-BE49-F238E27FC236}">
                <a16:creationId xmlns:a16="http://schemas.microsoft.com/office/drawing/2014/main" id="{1ACF2E4E-D4E6-2A47-8DCB-DB1E71A3EE87}"/>
              </a:ext>
            </a:extLst>
          </p:cNvPr>
          <p:cNvGraphicFramePr>
            <a:graphicFrameLocks noGrp="1"/>
          </p:cNvGraphicFramePr>
          <p:nvPr>
            <p:extLst>
              <p:ext uri="{D42A27DB-BD31-4B8C-83A1-F6EECF244321}">
                <p14:modId xmlns:p14="http://schemas.microsoft.com/office/powerpoint/2010/main" val="3614953189"/>
              </p:ext>
            </p:extLst>
          </p:nvPr>
        </p:nvGraphicFramePr>
        <p:xfrm>
          <a:off x="1219200" y="3511274"/>
          <a:ext cx="8314267" cy="3108960"/>
        </p:xfrm>
        <a:graphic>
          <a:graphicData uri="http://schemas.openxmlformats.org/drawingml/2006/table">
            <a:tbl>
              <a:tblPr firstRow="1" bandRow="1">
                <a:tableStyleId>{5C22544A-7EE6-4342-B048-85BDC9FD1C3A}</a:tableStyleId>
              </a:tblPr>
              <a:tblGrid>
                <a:gridCol w="4729967">
                  <a:extLst>
                    <a:ext uri="{9D8B030D-6E8A-4147-A177-3AD203B41FA5}">
                      <a16:colId xmlns:a16="http://schemas.microsoft.com/office/drawing/2014/main" val="2966762664"/>
                    </a:ext>
                  </a:extLst>
                </a:gridCol>
                <a:gridCol w="3584300">
                  <a:extLst>
                    <a:ext uri="{9D8B030D-6E8A-4147-A177-3AD203B41FA5}">
                      <a16:colId xmlns:a16="http://schemas.microsoft.com/office/drawing/2014/main" val="3099705346"/>
                    </a:ext>
                  </a:extLst>
                </a:gridCol>
              </a:tblGrid>
              <a:tr h="615183">
                <a:tc>
                  <a:txBody>
                    <a:bodyPr/>
                    <a:lstStyle/>
                    <a:p>
                      <a:r>
                        <a:rPr lang="en-US" dirty="0" err="1"/>
                        <a:t>Chuncking</a:t>
                      </a:r>
                      <a:r>
                        <a:rPr lang="en-US" dirty="0"/>
                        <a:t> Strategies (Choose 3 out of 5)</a:t>
                      </a:r>
                    </a:p>
                  </a:txBody>
                  <a:tcPr/>
                </a:tc>
                <a:tc>
                  <a:txBody>
                    <a:bodyPr/>
                    <a:lstStyle/>
                    <a:p>
                      <a:r>
                        <a:rPr lang="en-US" dirty="0"/>
                        <a:t>Performance Metric (Human Eval)</a:t>
                      </a:r>
                    </a:p>
                  </a:txBody>
                  <a:tcPr/>
                </a:tc>
                <a:extLst>
                  <a:ext uri="{0D108BD9-81ED-4DB2-BD59-A6C34878D82A}">
                    <a16:rowId xmlns:a16="http://schemas.microsoft.com/office/drawing/2014/main" val="1757425763"/>
                  </a:ext>
                </a:extLst>
              </a:tr>
              <a:tr h="351533">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0732210"/>
                  </a:ext>
                </a:extLst>
              </a:tr>
              <a:tr h="351533">
                <a:tc>
                  <a:txBody>
                    <a:bodyPr/>
                    <a:lstStyle/>
                    <a:p>
                      <a:r>
                        <a:rPr lang="en-IN" sz="1800" dirty="0">
                          <a:solidFill>
                            <a:schemeClr val="tx2"/>
                          </a:solidFill>
                        </a:rPr>
                        <a:t>Sentence Splitter</a:t>
                      </a:r>
                      <a:endParaRPr lang="en-US" dirty="0"/>
                    </a:p>
                  </a:txBody>
                  <a:tcPr/>
                </a:tc>
                <a:tc>
                  <a:txBody>
                    <a:bodyPr/>
                    <a:lstStyle/>
                    <a:p>
                      <a:endParaRPr lang="en-US" dirty="0"/>
                    </a:p>
                  </a:txBody>
                  <a:tcPr/>
                </a:tc>
                <a:extLst>
                  <a:ext uri="{0D108BD9-81ED-4DB2-BD59-A6C34878D82A}">
                    <a16:rowId xmlns:a16="http://schemas.microsoft.com/office/drawing/2014/main" val="1822299920"/>
                  </a:ext>
                </a:extLst>
              </a:tr>
              <a:tr h="61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err="1">
                          <a:solidFill>
                            <a:schemeClr val="tx2"/>
                          </a:solidFill>
                        </a:rPr>
                        <a:t>Langchain</a:t>
                      </a:r>
                      <a:r>
                        <a:rPr lang="en-IN" sz="1800" dirty="0">
                          <a:solidFill>
                            <a:schemeClr val="tx2"/>
                          </a:solidFill>
                        </a:rPr>
                        <a:t> Text Splitter</a:t>
                      </a:r>
                      <a:r>
                        <a:rPr lang="en-US" sz="1800" dirty="0">
                          <a:solidFill>
                            <a:schemeClr val="tx2"/>
                          </a:solidFill>
                        </a:rPr>
                        <a:t> (Recursive </a:t>
                      </a:r>
                      <a:r>
                        <a:rPr lang="en-US" sz="1800" dirty="0" err="1">
                          <a:solidFill>
                            <a:schemeClr val="tx2"/>
                          </a:solidFill>
                        </a:rPr>
                        <a:t>CharacterTextSplitter</a:t>
                      </a:r>
                      <a:r>
                        <a:rPr lang="en-US" sz="1800" dirty="0">
                          <a:solidFill>
                            <a:schemeClr val="tx2"/>
                          </a:solidFill>
                        </a:rPr>
                        <a:t>)</a:t>
                      </a:r>
                      <a:endParaRPr lang="en-IN" sz="1800" dirty="0">
                        <a:solidFill>
                          <a:schemeClr val="tx2"/>
                        </a:solidFill>
                      </a:endParaRPr>
                    </a:p>
                  </a:txBody>
                  <a:tcPr/>
                </a:tc>
                <a:tc>
                  <a:txBody>
                    <a:bodyPr/>
                    <a:lstStyle/>
                    <a:p>
                      <a:endParaRPr lang="en-US" dirty="0"/>
                    </a:p>
                  </a:txBody>
                  <a:tcPr/>
                </a:tc>
                <a:extLst>
                  <a:ext uri="{0D108BD9-81ED-4DB2-BD59-A6C34878D82A}">
                    <a16:rowId xmlns:a16="http://schemas.microsoft.com/office/drawing/2014/main" val="3075737086"/>
                  </a:ext>
                </a:extLst>
              </a:tr>
              <a:tr h="351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2"/>
                          </a:solidFill>
                        </a:rPr>
                        <a:t>Adjacent Sentences/Sequence Clustering</a:t>
                      </a:r>
                    </a:p>
                  </a:txBody>
                  <a:tcPr/>
                </a:tc>
                <a:tc>
                  <a:txBody>
                    <a:bodyPr/>
                    <a:lstStyle/>
                    <a:p>
                      <a:endParaRPr lang="en-US" dirty="0"/>
                    </a:p>
                  </a:txBody>
                  <a:tcPr/>
                </a:tc>
                <a:extLst>
                  <a:ext uri="{0D108BD9-81ED-4DB2-BD59-A6C34878D82A}">
                    <a16:rowId xmlns:a16="http://schemas.microsoft.com/office/drawing/2014/main" val="1446069807"/>
                  </a:ext>
                </a:extLst>
              </a:tr>
              <a:tr h="351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2"/>
                        </a:solidFill>
                      </a:endParaRPr>
                    </a:p>
                  </a:txBody>
                  <a:tcPr/>
                </a:tc>
                <a:tc>
                  <a:txBody>
                    <a:bodyPr/>
                    <a:lstStyle/>
                    <a:p>
                      <a:endParaRPr lang="en-US" dirty="0"/>
                    </a:p>
                  </a:txBody>
                  <a:tcPr/>
                </a:tc>
                <a:extLst>
                  <a:ext uri="{0D108BD9-81ED-4DB2-BD59-A6C34878D82A}">
                    <a16:rowId xmlns:a16="http://schemas.microsoft.com/office/drawing/2014/main" val="1919435141"/>
                  </a:ext>
                </a:extLst>
              </a:tr>
              <a:tr h="351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2"/>
                        </a:solidFill>
                      </a:endParaRPr>
                    </a:p>
                  </a:txBody>
                  <a:tcPr/>
                </a:tc>
                <a:tc>
                  <a:txBody>
                    <a:bodyPr/>
                    <a:lstStyle/>
                    <a:p>
                      <a:endParaRPr lang="en-US" dirty="0"/>
                    </a:p>
                  </a:txBody>
                  <a:tcPr/>
                </a:tc>
                <a:extLst>
                  <a:ext uri="{0D108BD9-81ED-4DB2-BD59-A6C34878D82A}">
                    <a16:rowId xmlns:a16="http://schemas.microsoft.com/office/drawing/2014/main" val="4282788735"/>
                  </a:ext>
                </a:extLst>
              </a:tr>
            </a:tbl>
          </a:graphicData>
        </a:graphic>
      </p:graphicFrame>
    </p:spTree>
    <p:extLst>
      <p:ext uri="{BB962C8B-B14F-4D97-AF65-F5344CB8AC3E}">
        <p14:creationId xmlns:p14="http://schemas.microsoft.com/office/powerpoint/2010/main" val="340571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BDE4C-9337-64EE-22FF-A35ACC55DA9A}"/>
              </a:ext>
            </a:extLst>
          </p:cNvPr>
          <p:cNvPicPr>
            <a:picLocks noChangeAspect="1"/>
          </p:cNvPicPr>
          <p:nvPr/>
        </p:nvPicPr>
        <p:blipFill>
          <a:blip r:embed="rId2"/>
          <a:stretch>
            <a:fillRect/>
          </a:stretch>
        </p:blipFill>
        <p:spPr>
          <a:xfrm>
            <a:off x="275221" y="262466"/>
            <a:ext cx="4706435" cy="2438401"/>
          </a:xfrm>
          <a:prstGeom prst="rect">
            <a:avLst/>
          </a:prstGeom>
        </p:spPr>
      </p:pic>
      <p:sp>
        <p:nvSpPr>
          <p:cNvPr id="4" name="TextBox 3">
            <a:extLst>
              <a:ext uri="{FF2B5EF4-FFF2-40B4-BE49-F238E27FC236}">
                <a16:creationId xmlns:a16="http://schemas.microsoft.com/office/drawing/2014/main" id="{303B101C-D917-FD1D-8685-4E7D7EA1E1AF}"/>
              </a:ext>
            </a:extLst>
          </p:cNvPr>
          <p:cNvSpPr txBox="1"/>
          <p:nvPr/>
        </p:nvSpPr>
        <p:spPr>
          <a:xfrm>
            <a:off x="5147733" y="519837"/>
            <a:ext cx="6096000" cy="2462213"/>
          </a:xfrm>
          <a:prstGeom prst="rect">
            <a:avLst/>
          </a:prstGeom>
          <a:noFill/>
        </p:spPr>
        <p:txBody>
          <a:bodyPr wrap="square">
            <a:spAutoFit/>
          </a:bodyPr>
          <a:lstStyle/>
          <a:p>
            <a:r>
              <a:rPr lang="en-US" sz="1100" dirty="0"/>
              <a:t>When a full paragraph or document is embedded, the embedding process considers both the overall context and the relationships between the sentences and phrases within the text. This can result in a more comprehensive vector representation that captures the broader meaning and themes of the text.</a:t>
            </a:r>
          </a:p>
          <a:p>
            <a:endParaRPr lang="en-US" sz="1100" dirty="0"/>
          </a:p>
          <a:p>
            <a:r>
              <a:rPr lang="en-IN" sz="1100" dirty="0"/>
              <a:t>Chunking often aims to keep text with common context together.</a:t>
            </a:r>
          </a:p>
          <a:p>
            <a:endParaRPr lang="en-IN" sz="1100" dirty="0"/>
          </a:p>
          <a:p>
            <a:r>
              <a:rPr lang="en-IN" sz="1100" dirty="0"/>
              <a:t>With this in mind, we might want to specifically </a:t>
            </a:r>
            <a:r>
              <a:rPr lang="en-IN" sz="1100" dirty="0" err="1"/>
              <a:t>honor</a:t>
            </a:r>
            <a:r>
              <a:rPr lang="en-IN" sz="1100" dirty="0"/>
              <a:t> the structure of the document itself.</a:t>
            </a:r>
          </a:p>
          <a:p>
            <a:endParaRPr lang="en-IN" sz="1100" dirty="0"/>
          </a:p>
          <a:p>
            <a:r>
              <a:rPr lang="en-IN" sz="1100" dirty="0"/>
              <a:t>For example, a markdown file is organized by headers.</a:t>
            </a:r>
          </a:p>
          <a:p>
            <a:r>
              <a:rPr lang="en-IN" sz="1100" dirty="0"/>
              <a:t>Creating chunks within specific header groups is an intuitive idea.</a:t>
            </a:r>
          </a:p>
          <a:p>
            <a:r>
              <a:rPr lang="en-IN" sz="1100" dirty="0"/>
              <a:t>To address this challenge, we can use </a:t>
            </a:r>
            <a:r>
              <a:rPr lang="en-IN" sz="1100" dirty="0" err="1"/>
              <a:t>MarkdownHeaderTextSplitter</a:t>
            </a:r>
            <a:r>
              <a:rPr lang="en-IN" sz="1100" dirty="0"/>
              <a:t>.</a:t>
            </a:r>
          </a:p>
          <a:p>
            <a:r>
              <a:rPr lang="en-IN" sz="1100" dirty="0"/>
              <a:t>This will split a markdown file by a specified set of headers.</a:t>
            </a:r>
          </a:p>
          <a:p>
            <a:endParaRPr lang="en-US" sz="1100" dirty="0"/>
          </a:p>
        </p:txBody>
      </p:sp>
      <p:sp>
        <p:nvSpPr>
          <p:cNvPr id="6" name="TextBox 5">
            <a:extLst>
              <a:ext uri="{FF2B5EF4-FFF2-40B4-BE49-F238E27FC236}">
                <a16:creationId xmlns:a16="http://schemas.microsoft.com/office/drawing/2014/main" id="{5E5A7F3B-85E1-BBF6-67DC-78C829B82B77}"/>
              </a:ext>
            </a:extLst>
          </p:cNvPr>
          <p:cNvSpPr txBox="1"/>
          <p:nvPr/>
        </p:nvSpPr>
        <p:spPr>
          <a:xfrm>
            <a:off x="5147733" y="2836334"/>
            <a:ext cx="4706435" cy="1754326"/>
          </a:xfrm>
          <a:prstGeom prst="rect">
            <a:avLst/>
          </a:prstGeom>
          <a:noFill/>
        </p:spPr>
        <p:txBody>
          <a:bodyPr wrap="square">
            <a:spAutoFit/>
          </a:bodyPr>
          <a:lstStyle/>
          <a:p>
            <a:pPr algn="l" fontAlgn="base"/>
            <a:r>
              <a:rPr lang="en-IN" sz="1200" b="1" i="0" dirty="0">
                <a:solidFill>
                  <a:srgbClr val="525960"/>
                </a:solidFill>
                <a:effectLst/>
                <a:latin typeface="-apple-system"/>
              </a:rPr>
              <a:t>Fixed-size chunking</a:t>
            </a:r>
          </a:p>
          <a:p>
            <a:pPr algn="l" fontAlgn="base"/>
            <a:r>
              <a:rPr lang="en-IN" sz="1200" b="0" i="0" dirty="0">
                <a:solidFill>
                  <a:srgbClr val="525960"/>
                </a:solidFill>
                <a:effectLst/>
                <a:latin typeface="-apple-system"/>
              </a:rPr>
              <a:t>This is the most common and straightforward approach to chunking: we simply decide the number of tokens in our chunk and, optionally, whether there should be any overlap between them. In general, we will want to keep some overlap between chunks to make sure that the semantic context doesn’t get lost between chunks. Fixed-sized chunking will be the best path in most common cases. Compared to other forms of chunking, fixed-sized chunking is computationally cheap and simple to use since it doesn’t require the use of any NLP libraries.</a:t>
            </a:r>
          </a:p>
        </p:txBody>
      </p:sp>
    </p:spTree>
    <p:extLst>
      <p:ext uri="{BB962C8B-B14F-4D97-AF65-F5344CB8AC3E}">
        <p14:creationId xmlns:p14="http://schemas.microsoft.com/office/powerpoint/2010/main" val="319827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266-427D-7F11-1B1B-930FDBEE32C0}"/>
              </a:ext>
            </a:extLst>
          </p:cNvPr>
          <p:cNvSpPr>
            <a:spLocks noGrp="1"/>
          </p:cNvSpPr>
          <p:nvPr>
            <p:ph type="title"/>
          </p:nvPr>
        </p:nvSpPr>
        <p:spPr>
          <a:xfrm>
            <a:off x="481933" y="372534"/>
            <a:ext cx="10195200" cy="533400"/>
          </a:xfrm>
        </p:spPr>
        <p:txBody>
          <a:bodyPr/>
          <a:lstStyle/>
          <a:p>
            <a:r>
              <a:rPr lang="en-IN" sz="3200" dirty="0" err="1"/>
              <a:t>RecursiveCharacterTextSplitter</a:t>
            </a:r>
            <a:endParaRPr lang="en-US" sz="3200" dirty="0"/>
          </a:p>
        </p:txBody>
      </p:sp>
      <p:sp>
        <p:nvSpPr>
          <p:cNvPr id="3" name="TextBox 2">
            <a:extLst>
              <a:ext uri="{FF2B5EF4-FFF2-40B4-BE49-F238E27FC236}">
                <a16:creationId xmlns:a16="http://schemas.microsoft.com/office/drawing/2014/main" id="{1E179485-3558-02D6-9647-89B797D13411}"/>
              </a:ext>
            </a:extLst>
          </p:cNvPr>
          <p:cNvSpPr txBox="1"/>
          <p:nvPr/>
        </p:nvSpPr>
        <p:spPr>
          <a:xfrm>
            <a:off x="499533" y="1143000"/>
            <a:ext cx="0" cy="0"/>
          </a:xfrm>
          <a:prstGeom prst="rect">
            <a:avLst/>
          </a:prstGeom>
        </p:spPr>
        <p:txBody>
          <a:bodyPr vert="horz" wrap="none" lIns="0" tIns="0" rIns="0" bIns="0" rtlCol="0" anchor="t" anchorCtr="0">
            <a:noAutofit/>
          </a:bodyPr>
          <a:lstStyle/>
          <a:p>
            <a:pPr algn="l" fontAlgn="base"/>
            <a:r>
              <a:rPr lang="en-IN" sz="1200" b="0" i="0" dirty="0">
                <a:solidFill>
                  <a:srgbClr val="232629"/>
                </a:solidFill>
                <a:effectLst/>
                <a:latin typeface="-apple-system"/>
              </a:rPr>
              <a:t>The </a:t>
            </a:r>
            <a:r>
              <a:rPr lang="en-IN" sz="1200" b="0" i="0" dirty="0" err="1">
                <a:solidFill>
                  <a:srgbClr val="232629"/>
                </a:solidFill>
                <a:effectLst/>
                <a:latin typeface="-apple-system"/>
              </a:rPr>
              <a:t>behavior</a:t>
            </a:r>
            <a:r>
              <a:rPr lang="en-IN" sz="1200" b="0" i="0" dirty="0">
                <a:solidFill>
                  <a:srgbClr val="232629"/>
                </a:solidFill>
                <a:effectLst/>
                <a:latin typeface="-apple-system"/>
              </a:rPr>
              <a:t> you are observing in the </a:t>
            </a:r>
            <a:r>
              <a:rPr lang="en-IN" sz="1200" b="0" i="0" dirty="0" err="1">
                <a:solidFill>
                  <a:srgbClr val="232629"/>
                </a:solidFill>
                <a:effectLst/>
                <a:latin typeface="-apple-system"/>
              </a:rPr>
              <a:t>Langchain</a:t>
            </a:r>
            <a:r>
              <a:rPr lang="en-IN" sz="1200" b="0" i="0" dirty="0">
                <a:solidFill>
                  <a:srgbClr val="232629"/>
                </a:solidFill>
                <a:effectLst/>
                <a:latin typeface="-apple-system"/>
              </a:rPr>
              <a:t> recursive text splitter is due to the settings you have provided. </a:t>
            </a:r>
          </a:p>
          <a:p>
            <a:pPr algn="l" fontAlgn="base"/>
            <a:r>
              <a:rPr lang="en-IN" sz="1200" b="0" i="0" dirty="0">
                <a:solidFill>
                  <a:srgbClr val="232629"/>
                </a:solidFill>
                <a:effectLst/>
                <a:latin typeface="-apple-system"/>
              </a:rPr>
              <a:t>Let's break down the code and understand the output.</a:t>
            </a:r>
          </a:p>
          <a:p>
            <a:pPr algn="l" fontAlgn="base"/>
            <a:r>
              <a:rPr lang="en-IN" sz="1200" b="0" i="0" dirty="0">
                <a:solidFill>
                  <a:srgbClr val="232629"/>
                </a:solidFill>
                <a:effectLst/>
                <a:latin typeface="-apple-system"/>
              </a:rPr>
              <a:t>First, you define a </a:t>
            </a:r>
            <a:r>
              <a:rPr lang="en-IN" sz="1200" b="0" i="0" dirty="0" err="1">
                <a:solidFill>
                  <a:srgbClr val="232629"/>
                </a:solidFill>
                <a:effectLst/>
                <a:latin typeface="-apple-system"/>
              </a:rPr>
              <a:t>RecursiveCharacterTextSplitter</a:t>
            </a:r>
            <a:r>
              <a:rPr lang="en-IN" sz="1200" b="0" i="0" dirty="0">
                <a:solidFill>
                  <a:srgbClr val="232629"/>
                </a:solidFill>
                <a:effectLst/>
                <a:latin typeface="-apple-system"/>
              </a:rPr>
              <a:t> object with a </a:t>
            </a:r>
            <a:r>
              <a:rPr lang="en-IN" sz="1200" b="0" i="0" dirty="0" err="1">
                <a:solidFill>
                  <a:srgbClr val="232629"/>
                </a:solidFill>
                <a:effectLst/>
                <a:latin typeface="-apple-system"/>
              </a:rPr>
              <a:t>chunk_size</a:t>
            </a:r>
            <a:r>
              <a:rPr lang="en-IN" sz="1200" b="0" i="0" dirty="0">
                <a:solidFill>
                  <a:srgbClr val="232629"/>
                </a:solidFill>
                <a:effectLst/>
                <a:latin typeface="-apple-system"/>
              </a:rPr>
              <a:t> of 10 and </a:t>
            </a:r>
            <a:r>
              <a:rPr lang="en-IN" sz="1200" b="0" i="0" dirty="0" err="1">
                <a:solidFill>
                  <a:srgbClr val="232629"/>
                </a:solidFill>
                <a:effectLst/>
                <a:latin typeface="-apple-system"/>
              </a:rPr>
              <a:t>chunk_overlap</a:t>
            </a:r>
            <a:r>
              <a:rPr lang="en-IN" sz="1200" b="0" i="0" dirty="0">
                <a:solidFill>
                  <a:srgbClr val="232629"/>
                </a:solidFill>
                <a:effectLst/>
                <a:latin typeface="-apple-system"/>
              </a:rPr>
              <a:t> of 0. </a:t>
            </a:r>
          </a:p>
          <a:p>
            <a:pPr algn="l" fontAlgn="base"/>
            <a:r>
              <a:rPr lang="en-IN" sz="1200" b="0" i="0" dirty="0">
                <a:solidFill>
                  <a:srgbClr val="232629"/>
                </a:solidFill>
                <a:effectLst/>
                <a:latin typeface="-apple-system"/>
              </a:rPr>
              <a:t>The </a:t>
            </a:r>
            <a:r>
              <a:rPr lang="en-IN" sz="1200" b="0" i="0" dirty="0" err="1">
                <a:solidFill>
                  <a:srgbClr val="232629"/>
                </a:solidFill>
                <a:effectLst/>
                <a:latin typeface="-apple-system"/>
              </a:rPr>
              <a:t>chunk_size</a:t>
            </a:r>
            <a:r>
              <a:rPr lang="en-IN" sz="1200" b="0" i="0" dirty="0">
                <a:solidFill>
                  <a:srgbClr val="232629"/>
                </a:solidFill>
                <a:effectLst/>
                <a:latin typeface="-apple-system"/>
              </a:rPr>
              <a:t> parameter determines the maximum size of each chunk, while the </a:t>
            </a:r>
            <a:r>
              <a:rPr lang="en-IN" sz="1200" b="0" i="0" dirty="0" err="1">
                <a:solidFill>
                  <a:srgbClr val="232629"/>
                </a:solidFill>
                <a:effectLst/>
                <a:latin typeface="-apple-system"/>
              </a:rPr>
              <a:t>chunk_overlap</a:t>
            </a:r>
            <a:r>
              <a:rPr lang="en-IN" sz="1200" b="0" i="0" dirty="0">
                <a:solidFill>
                  <a:srgbClr val="232629"/>
                </a:solidFill>
                <a:effectLst/>
                <a:latin typeface="-apple-system"/>
              </a:rPr>
              <a:t> parameter </a:t>
            </a:r>
          </a:p>
          <a:p>
            <a:pPr algn="l" fontAlgn="base"/>
            <a:r>
              <a:rPr lang="en-IN" sz="1200" b="0" i="0" dirty="0">
                <a:solidFill>
                  <a:srgbClr val="232629"/>
                </a:solidFill>
                <a:effectLst/>
                <a:latin typeface="-apple-system"/>
              </a:rPr>
              <a:t>specifies the number of characters that should overlap between consecutive chunks. In your case, the chunks will not overlap.</a:t>
            </a:r>
          </a:p>
          <a:p>
            <a:pPr algn="l" fontAlgn="base"/>
            <a:r>
              <a:rPr lang="en-IN" sz="1200" b="0" i="0" dirty="0">
                <a:solidFill>
                  <a:srgbClr val="232629"/>
                </a:solidFill>
                <a:effectLst/>
                <a:latin typeface="-apple-system"/>
              </a:rPr>
              <a:t>Next, you define a test string test with a length of 13 characters. The string contains newline characters ("\n") at specific positions.</a:t>
            </a:r>
          </a:p>
          <a:p>
            <a:pPr algn="l" fontAlgn="base"/>
            <a:r>
              <a:rPr lang="en-IN" sz="1200" b="0" i="0" dirty="0">
                <a:solidFill>
                  <a:srgbClr val="232629"/>
                </a:solidFill>
                <a:effectLst/>
                <a:latin typeface="-apple-system"/>
              </a:rPr>
              <a:t>When you call </a:t>
            </a:r>
            <a:r>
              <a:rPr lang="en-IN" sz="1200" b="0" i="0" dirty="0" err="1">
                <a:solidFill>
                  <a:srgbClr val="232629"/>
                </a:solidFill>
                <a:effectLst/>
                <a:latin typeface="-apple-system"/>
              </a:rPr>
              <a:t>r_splitter.split_text</a:t>
            </a:r>
            <a:r>
              <a:rPr lang="en-IN" sz="1200" b="0" i="0" dirty="0">
                <a:solidFill>
                  <a:srgbClr val="232629"/>
                </a:solidFill>
                <a:effectLst/>
                <a:latin typeface="-apple-system"/>
              </a:rPr>
              <a:t>(test), the text splitter algorithm processes the input text according to the given parameters. </a:t>
            </a:r>
          </a:p>
          <a:p>
            <a:pPr algn="l" fontAlgn="base"/>
            <a:r>
              <a:rPr lang="en-IN" sz="1200" b="0" i="0" dirty="0">
                <a:solidFill>
                  <a:srgbClr val="232629"/>
                </a:solidFill>
                <a:effectLst/>
                <a:latin typeface="-apple-system"/>
              </a:rPr>
              <a:t>Since the </a:t>
            </a:r>
            <a:r>
              <a:rPr lang="en-IN" sz="1200" b="0" i="0" dirty="0" err="1">
                <a:solidFill>
                  <a:srgbClr val="232629"/>
                </a:solidFill>
                <a:effectLst/>
                <a:latin typeface="-apple-system"/>
              </a:rPr>
              <a:t>chunk_size</a:t>
            </a:r>
            <a:r>
              <a:rPr lang="en-IN" sz="1200" b="0" i="0" dirty="0">
                <a:solidFill>
                  <a:srgbClr val="232629"/>
                </a:solidFill>
                <a:effectLst/>
                <a:latin typeface="-apple-system"/>
              </a:rPr>
              <a:t> is set to 10 and there is no overlap between chunks, the algorithm tries to split the text into chunks of size 10.</a:t>
            </a:r>
          </a:p>
          <a:p>
            <a:pPr algn="l" fontAlgn="base"/>
            <a:r>
              <a:rPr lang="en-IN" sz="1200" b="0" i="0" dirty="0">
                <a:solidFill>
                  <a:srgbClr val="232629"/>
                </a:solidFill>
                <a:effectLst/>
                <a:latin typeface="-apple-system"/>
              </a:rPr>
              <a:t>The splitting process takes into account the separators you have specified. However, in your code, the separators parameter is </a:t>
            </a:r>
          </a:p>
          <a:p>
            <a:pPr algn="l" fontAlgn="base"/>
            <a:r>
              <a:rPr lang="en-IN" sz="1200" b="0" i="0" dirty="0">
                <a:solidFill>
                  <a:srgbClr val="232629"/>
                </a:solidFill>
                <a:effectLst/>
                <a:latin typeface="-apple-system"/>
              </a:rPr>
              <a:t>commented out (# separators=["\n"]). As a result, the algorithm does not treat newline characters as separators.</a:t>
            </a:r>
          </a:p>
          <a:p>
            <a:pPr algn="l" fontAlgn="base"/>
            <a:r>
              <a:rPr lang="en-IN" sz="1200" b="0" i="0" dirty="0">
                <a:solidFill>
                  <a:srgbClr val="232629"/>
                </a:solidFill>
                <a:effectLst/>
                <a:latin typeface="-apple-system"/>
              </a:rPr>
              <a:t>The algorithm starts from the beginning of the input text and tries to split it into chunks of size 10. It finds a newline </a:t>
            </a:r>
          </a:p>
          <a:p>
            <a:pPr algn="l" fontAlgn="base"/>
            <a:r>
              <a:rPr lang="en-IN" sz="1200" b="0" i="0" dirty="0">
                <a:solidFill>
                  <a:srgbClr val="232629"/>
                </a:solidFill>
                <a:effectLst/>
                <a:latin typeface="-apple-system"/>
              </a:rPr>
              <a:t>character ("\n") at index 1 and determines that it cannot split the text at this position while maintaining the chunk size of 10. </a:t>
            </a:r>
          </a:p>
          <a:p>
            <a:pPr algn="l" fontAlgn="base"/>
            <a:r>
              <a:rPr lang="en-IN" sz="1200" b="0" i="0" dirty="0">
                <a:solidFill>
                  <a:srgbClr val="232629"/>
                </a:solidFill>
                <a:effectLst/>
                <a:latin typeface="-apple-system"/>
              </a:rPr>
              <a:t>Thus, it continues to the next index.</a:t>
            </a:r>
          </a:p>
          <a:p>
            <a:pPr algn="l" fontAlgn="base"/>
            <a:r>
              <a:rPr lang="en-IN" sz="1200" b="0" i="0" dirty="0">
                <a:solidFill>
                  <a:srgbClr val="232629"/>
                </a:solidFill>
                <a:effectLst/>
                <a:latin typeface="-apple-system"/>
              </a:rPr>
              <a:t>At index 7, the algorithm finds another newline character. Since it cannot split the text at this position while maintaining the chunk size of 10, </a:t>
            </a:r>
          </a:p>
          <a:p>
            <a:pPr algn="l" fontAlgn="base"/>
            <a:r>
              <a:rPr lang="en-IN" sz="1200" b="0" i="0" dirty="0">
                <a:solidFill>
                  <a:srgbClr val="232629"/>
                </a:solidFill>
                <a:effectLst/>
                <a:latin typeface="-apple-system"/>
              </a:rPr>
              <a:t>it stops the current chunk and starts a new chunk with the remaining text.</a:t>
            </a:r>
          </a:p>
          <a:p>
            <a:pPr algn="l" fontAlgn="base"/>
            <a:r>
              <a:rPr lang="en-IN" sz="1200" b="0" i="0" dirty="0">
                <a:solidFill>
                  <a:srgbClr val="232629"/>
                </a:solidFill>
                <a:effectLst/>
                <a:latin typeface="-apple-system"/>
              </a:rPr>
              <a:t>Therefore, the output you see is ['a\</a:t>
            </a:r>
            <a:r>
              <a:rPr lang="en-IN" sz="1200" b="0" i="0" dirty="0" err="1">
                <a:solidFill>
                  <a:srgbClr val="232629"/>
                </a:solidFill>
                <a:effectLst/>
                <a:latin typeface="-apple-system"/>
              </a:rPr>
              <a:t>nbcefg</a:t>
            </a:r>
            <a:r>
              <a:rPr lang="en-IN" sz="1200" b="0" i="0" dirty="0">
                <a:solidFill>
                  <a:srgbClr val="232629"/>
                </a:solidFill>
                <a:effectLst/>
                <a:latin typeface="-apple-system"/>
              </a:rPr>
              <a:t>', '</a:t>
            </a:r>
            <a:r>
              <a:rPr lang="en-IN" sz="1200" b="0" i="0" dirty="0" err="1">
                <a:solidFill>
                  <a:srgbClr val="232629"/>
                </a:solidFill>
                <a:effectLst/>
                <a:latin typeface="-apple-system"/>
              </a:rPr>
              <a:t>hij</a:t>
            </a:r>
            <a:r>
              <a:rPr lang="en-IN" sz="1200" b="0" i="0" dirty="0">
                <a:solidFill>
                  <a:srgbClr val="232629"/>
                </a:solidFill>
                <a:effectLst/>
                <a:latin typeface="-apple-system"/>
              </a:rPr>
              <a:t>\</a:t>
            </a:r>
            <a:r>
              <a:rPr lang="en-IN" sz="1200" b="0" i="0" dirty="0" err="1">
                <a:solidFill>
                  <a:srgbClr val="232629"/>
                </a:solidFill>
                <a:effectLst/>
                <a:latin typeface="-apple-system"/>
              </a:rPr>
              <a:t>nk</a:t>
            </a:r>
            <a:r>
              <a:rPr lang="en-IN" sz="1200" b="0" i="0" dirty="0">
                <a:solidFill>
                  <a:srgbClr val="232629"/>
                </a:solidFill>
                <a:effectLst/>
                <a:latin typeface="-apple-system"/>
              </a:rPr>
              <a:t>'], where the first chunk is 'a\</a:t>
            </a:r>
            <a:r>
              <a:rPr lang="en-IN" sz="1200" b="0" i="0" dirty="0" err="1">
                <a:solidFill>
                  <a:srgbClr val="232629"/>
                </a:solidFill>
                <a:effectLst/>
                <a:latin typeface="-apple-system"/>
              </a:rPr>
              <a:t>nbcefg</a:t>
            </a:r>
            <a:r>
              <a:rPr lang="en-IN" sz="1200" b="0" i="0" dirty="0">
                <a:solidFill>
                  <a:srgbClr val="232629"/>
                </a:solidFill>
                <a:effectLst/>
                <a:latin typeface="-apple-system"/>
              </a:rPr>
              <a:t>' (7 characters) and the second</a:t>
            </a:r>
          </a:p>
          <a:p>
            <a:pPr algn="l" fontAlgn="base"/>
            <a:r>
              <a:rPr lang="en-IN" sz="1200" b="0" i="0" dirty="0">
                <a:solidFill>
                  <a:srgbClr val="232629"/>
                </a:solidFill>
                <a:effectLst/>
                <a:latin typeface="-apple-system"/>
              </a:rPr>
              <a:t> chunk is '</a:t>
            </a:r>
            <a:r>
              <a:rPr lang="en-IN" sz="1200" b="0" i="0" dirty="0" err="1">
                <a:solidFill>
                  <a:srgbClr val="232629"/>
                </a:solidFill>
                <a:effectLst/>
                <a:latin typeface="-apple-system"/>
              </a:rPr>
              <a:t>hij</a:t>
            </a:r>
            <a:r>
              <a:rPr lang="en-IN" sz="1200" b="0" i="0" dirty="0">
                <a:solidFill>
                  <a:srgbClr val="232629"/>
                </a:solidFill>
                <a:effectLst/>
                <a:latin typeface="-apple-system"/>
              </a:rPr>
              <a:t>\</a:t>
            </a:r>
            <a:r>
              <a:rPr lang="en-IN" sz="1200" b="0" i="0" dirty="0" err="1">
                <a:solidFill>
                  <a:srgbClr val="232629"/>
                </a:solidFill>
                <a:effectLst/>
                <a:latin typeface="-apple-system"/>
              </a:rPr>
              <a:t>nk</a:t>
            </a:r>
            <a:r>
              <a:rPr lang="en-IN" sz="1200" b="0" i="0" dirty="0">
                <a:solidFill>
                  <a:srgbClr val="232629"/>
                </a:solidFill>
                <a:effectLst/>
                <a:latin typeface="-apple-system"/>
              </a:rPr>
              <a:t>' (5 characters).</a:t>
            </a:r>
          </a:p>
          <a:p>
            <a:pPr algn="l" fontAlgn="base"/>
            <a:r>
              <a:rPr lang="en-IN" sz="1200" b="0" i="0" dirty="0">
                <a:solidFill>
                  <a:srgbClr val="232629"/>
                </a:solidFill>
                <a:effectLst/>
                <a:latin typeface="-apple-system"/>
              </a:rPr>
              <a:t>If you want to split the text at every newline character, you need to uncomment the separators parameter and provide "\n" </a:t>
            </a:r>
          </a:p>
          <a:p>
            <a:pPr algn="l" fontAlgn="base"/>
            <a:r>
              <a:rPr lang="en-IN" sz="1200" b="0" i="0" dirty="0">
                <a:solidFill>
                  <a:srgbClr val="232629"/>
                </a:solidFill>
                <a:effectLst/>
                <a:latin typeface="-apple-system"/>
              </a:rPr>
              <a:t>as a separator. Here's the updated code:</a:t>
            </a:r>
          </a:p>
          <a:p>
            <a:pPr algn="l">
              <a:spcAft>
                <a:spcPts val="600"/>
              </a:spcAft>
            </a:pPr>
            <a:endParaRPr lang="en-US" sz="1200" b="1" dirty="0">
              <a:solidFill>
                <a:schemeClr val="tx2"/>
              </a:solidFill>
            </a:endParaRPr>
          </a:p>
        </p:txBody>
      </p:sp>
    </p:spTree>
    <p:extLst>
      <p:ext uri="{BB962C8B-B14F-4D97-AF65-F5344CB8AC3E}">
        <p14:creationId xmlns:p14="http://schemas.microsoft.com/office/powerpoint/2010/main" val="218470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AE0-E0A2-E5C1-078B-4918556F521A}"/>
              </a:ext>
            </a:extLst>
          </p:cNvPr>
          <p:cNvSpPr>
            <a:spLocks noGrp="1"/>
          </p:cNvSpPr>
          <p:nvPr>
            <p:ph type="title"/>
          </p:nvPr>
        </p:nvSpPr>
        <p:spPr/>
        <p:txBody>
          <a:bodyPr/>
          <a:lstStyle/>
          <a:p>
            <a:r>
              <a:rPr lang="en-US" dirty="0"/>
              <a:t>Japanese Tokenizers</a:t>
            </a:r>
          </a:p>
        </p:txBody>
      </p:sp>
      <p:sp>
        <p:nvSpPr>
          <p:cNvPr id="3" name="TextBox 2">
            <a:extLst>
              <a:ext uri="{FF2B5EF4-FFF2-40B4-BE49-F238E27FC236}">
                <a16:creationId xmlns:a16="http://schemas.microsoft.com/office/drawing/2014/main" id="{06398443-6CDF-EF81-BD02-19984FD67A28}"/>
              </a:ext>
            </a:extLst>
          </p:cNvPr>
          <p:cNvSpPr txBox="1"/>
          <p:nvPr/>
        </p:nvSpPr>
        <p:spPr>
          <a:xfrm>
            <a:off x="922867" y="1557867"/>
            <a:ext cx="0" cy="0"/>
          </a:xfrm>
          <a:prstGeom prst="rect">
            <a:avLst/>
          </a:prstGeom>
        </p:spPr>
        <p:txBody>
          <a:bodyPr vert="horz" wrap="none" lIns="0" tIns="0" rIns="0" bIns="0" rtlCol="0" anchor="t" anchorCtr="0">
            <a:noAutofit/>
          </a:bodyPr>
          <a:lstStyle/>
          <a:p>
            <a:pPr algn="l">
              <a:spcAft>
                <a:spcPts val="600"/>
              </a:spcAft>
            </a:pPr>
            <a:r>
              <a:rPr lang="en-IN" sz="1000" dirty="0"/>
              <a:t>You may wonder why part of speech and other information is included by default. </a:t>
            </a:r>
          </a:p>
          <a:p>
            <a:pPr algn="l">
              <a:spcAft>
                <a:spcPts val="600"/>
              </a:spcAft>
            </a:pPr>
            <a:r>
              <a:rPr lang="en-IN" sz="1000" dirty="0"/>
              <a:t>In the classical NLP pipeline for languages like English, tokenization is a separate step </a:t>
            </a:r>
          </a:p>
          <a:p>
            <a:pPr algn="l">
              <a:spcAft>
                <a:spcPts val="600"/>
              </a:spcAft>
            </a:pPr>
            <a:r>
              <a:rPr lang="en-IN" sz="1000" dirty="0"/>
              <a:t>before part of speech tagging. In Japanese, however, knowing part of speech is important in getting tokenization right, so they’re conventionally </a:t>
            </a:r>
          </a:p>
          <a:p>
            <a:pPr algn="l">
              <a:spcAft>
                <a:spcPts val="600"/>
              </a:spcAft>
            </a:pPr>
            <a:r>
              <a:rPr lang="en-IN" sz="1000" dirty="0"/>
              <a:t>solved as a joint task. This is why Japanese tokenizers are often referred to as “morphological </a:t>
            </a:r>
            <a:r>
              <a:rPr lang="en-IN" sz="1000" dirty="0" err="1"/>
              <a:t>analyzers</a:t>
            </a:r>
            <a:r>
              <a:rPr lang="en-IN" sz="1000" dirty="0"/>
              <a:t>" (</a:t>
            </a:r>
            <a:r>
              <a:rPr lang="ja-JP" altLang="en-US" sz="1000"/>
              <a:t>形態素解析器 </a:t>
            </a:r>
            <a:r>
              <a:rPr lang="en-IN" sz="1000" dirty="0" err="1"/>
              <a:t>keitaisokaisekiki</a:t>
            </a:r>
            <a:r>
              <a:rPr lang="en-IN" sz="1000" dirty="0"/>
              <a:t>).</a:t>
            </a:r>
          </a:p>
          <a:p>
            <a:pPr algn="l">
              <a:spcAft>
                <a:spcPts val="600"/>
              </a:spcAft>
            </a:pPr>
            <a:endParaRPr lang="en-IN" sz="1000" b="1" dirty="0">
              <a:solidFill>
                <a:schemeClr val="tx2"/>
              </a:solidFill>
            </a:endParaRPr>
          </a:p>
          <a:p>
            <a:pPr algn="l">
              <a:spcAft>
                <a:spcPts val="600"/>
              </a:spcAft>
            </a:pPr>
            <a:r>
              <a:rPr lang="en-IN" sz="1000" dirty="0"/>
              <a:t>Always Note Your Tokenizer Details If you publish a resource using tokenized Japanese text, always be careful to mention what tokenizer </a:t>
            </a:r>
          </a:p>
          <a:p>
            <a:pPr algn="l">
              <a:spcAft>
                <a:spcPts val="600"/>
              </a:spcAft>
            </a:pPr>
            <a:r>
              <a:rPr lang="en-IN" sz="1000" dirty="0"/>
              <a:t>and what dictionary you used so your results can be replicated. Saying you used </a:t>
            </a:r>
            <a:r>
              <a:rPr lang="en-IN" sz="1000" dirty="0" err="1"/>
              <a:t>MeCab</a:t>
            </a:r>
            <a:r>
              <a:rPr lang="en-IN" sz="1000" dirty="0"/>
              <a:t> isn’t enough information to reproduce your results, </a:t>
            </a:r>
          </a:p>
          <a:p>
            <a:pPr algn="l">
              <a:spcAft>
                <a:spcPts val="600"/>
              </a:spcAft>
            </a:pPr>
            <a:r>
              <a:rPr lang="en-IN" sz="1000" dirty="0"/>
              <a:t>because there are many different dictionaries for </a:t>
            </a:r>
            <a:r>
              <a:rPr lang="en-IN" sz="1000" dirty="0" err="1"/>
              <a:t>MeCab</a:t>
            </a:r>
            <a:r>
              <a:rPr lang="en-IN" sz="1000" dirty="0"/>
              <a:t> that can give completely different results. Even if you specify the dictionary, </a:t>
            </a:r>
          </a:p>
          <a:p>
            <a:pPr algn="l">
              <a:spcAft>
                <a:spcPts val="600"/>
              </a:spcAft>
            </a:pPr>
            <a:r>
              <a:rPr lang="en-IN" sz="1000" dirty="0"/>
              <a:t>it’s critical that you specify the version too, since popular dictionaries like </a:t>
            </a:r>
            <a:r>
              <a:rPr lang="en-IN" sz="1000" dirty="0" err="1"/>
              <a:t>UniDic</a:t>
            </a:r>
            <a:r>
              <a:rPr lang="en-IN" sz="1000" dirty="0"/>
              <a:t> may be updated over time.4</a:t>
            </a:r>
          </a:p>
          <a:p>
            <a:pPr algn="l">
              <a:spcAft>
                <a:spcPts val="600"/>
              </a:spcAft>
            </a:pPr>
            <a:endParaRPr lang="en-IN" sz="1000" dirty="0"/>
          </a:p>
          <a:p>
            <a:pPr algn="l">
              <a:spcAft>
                <a:spcPts val="600"/>
              </a:spcAft>
            </a:pPr>
            <a:r>
              <a:rPr lang="en-IN" sz="1000" dirty="0"/>
              <a:t>Use of </a:t>
            </a:r>
            <a:r>
              <a:rPr lang="en-IN" sz="1000" dirty="0" err="1"/>
              <a:t>MeCab</a:t>
            </a:r>
            <a:r>
              <a:rPr lang="en-IN" sz="1000" dirty="0"/>
              <a:t> requires a dictionary. Historically </a:t>
            </a:r>
            <a:r>
              <a:rPr lang="en-IN" sz="1000" dirty="0" err="1"/>
              <a:t>MeCab</a:t>
            </a:r>
            <a:r>
              <a:rPr lang="en-IN" sz="1000" dirty="0"/>
              <a:t> shipped with some dictionaries, but these have not been updated since 2013 (if not earlier).</a:t>
            </a:r>
          </a:p>
          <a:p>
            <a:pPr algn="l">
              <a:spcAft>
                <a:spcPts val="600"/>
              </a:spcAft>
            </a:pPr>
            <a:endParaRPr lang="en-IN" sz="1000" b="1" dirty="0">
              <a:solidFill>
                <a:schemeClr val="tx2"/>
              </a:solidFill>
            </a:endParaRPr>
          </a:p>
          <a:p>
            <a:pPr algn="l">
              <a:spcAft>
                <a:spcPts val="600"/>
              </a:spcAft>
            </a:pPr>
            <a:r>
              <a:rPr lang="en-IN" sz="1000" dirty="0">
                <a:hlinkClick r:id="rId2"/>
              </a:rPr>
              <a:t>Basic Python for Japanese Studies: Using fugashi for Text Segmentation – The Digital Orientalist</a:t>
            </a:r>
            <a:endParaRPr lang="en-IN" sz="1000" dirty="0"/>
          </a:p>
          <a:p>
            <a:pPr algn="l">
              <a:spcAft>
                <a:spcPts val="600"/>
              </a:spcAft>
            </a:pPr>
            <a:r>
              <a:rPr lang="en-IN" sz="1000" dirty="0">
                <a:hlinkClick r:id="rId3"/>
              </a:rPr>
              <a:t>[English] Japanese NLP with SudachiPy, spaCy, and GiNZA - </a:t>
            </a:r>
            <a:r>
              <a:rPr lang="en-IN" sz="1000">
                <a:hlinkClick r:id="rId3"/>
              </a:rPr>
              <a:t>Qiita</a:t>
            </a:r>
            <a:endParaRPr lang="en-IN" sz="1000" dirty="0"/>
          </a:p>
          <a:p>
            <a:pPr algn="l">
              <a:spcAft>
                <a:spcPts val="600"/>
              </a:spcAft>
            </a:pPr>
            <a:r>
              <a:rPr lang="en-IN" sz="1000" b="0" i="0" dirty="0">
                <a:solidFill>
                  <a:srgbClr val="222222"/>
                </a:solidFill>
                <a:effectLst/>
                <a:latin typeface="Lato" panose="020F0502020204030204" pitchFamily="34" charset="0"/>
              </a:rPr>
              <a:t>One of the first things that someone unfamiliar with the Japanese language may notice is that there are no spaces between the words. Indeed, this is typical of all </a:t>
            </a:r>
          </a:p>
          <a:p>
            <a:pPr algn="l">
              <a:spcAft>
                <a:spcPts val="600"/>
              </a:spcAft>
            </a:pPr>
            <a:r>
              <a:rPr lang="en-IN" sz="1000" b="0" i="0" dirty="0">
                <a:solidFill>
                  <a:srgbClr val="222222"/>
                </a:solidFill>
                <a:effectLst/>
                <a:latin typeface="Lato" panose="020F0502020204030204" pitchFamily="34" charset="0"/>
              </a:rPr>
              <a:t>Japanese writing and governs the way we approach Japanese texts when we want to analyse them digitally. Unlike languages such as English where the boundaries of </a:t>
            </a:r>
          </a:p>
          <a:p>
            <a:pPr algn="l">
              <a:spcAft>
                <a:spcPts val="600"/>
              </a:spcAft>
            </a:pPr>
            <a:r>
              <a:rPr lang="en-IN" sz="1000" b="0" i="0" dirty="0">
                <a:solidFill>
                  <a:srgbClr val="222222"/>
                </a:solidFill>
                <a:effectLst/>
                <a:latin typeface="Lato" panose="020F0502020204030204" pitchFamily="34" charset="0"/>
              </a:rPr>
              <a:t>words are clearly defined by the white space that precedes and follows a word, those of us working with Japanese require code or tools to tell our computers and our </a:t>
            </a:r>
          </a:p>
          <a:p>
            <a:pPr algn="l">
              <a:spcAft>
                <a:spcPts val="600"/>
              </a:spcAft>
            </a:pPr>
            <a:r>
              <a:rPr lang="en-IN" sz="1000" b="0" i="0" dirty="0">
                <a:solidFill>
                  <a:srgbClr val="222222"/>
                </a:solidFill>
                <a:effectLst/>
                <a:latin typeface="Lato" panose="020F0502020204030204" pitchFamily="34" charset="0"/>
              </a:rPr>
              <a:t>programs where Japanese words start and finish. </a:t>
            </a:r>
            <a:endParaRPr lang="en-US" sz="1000" b="1" dirty="0">
              <a:solidFill>
                <a:schemeClr val="tx2"/>
              </a:solidFill>
            </a:endParaRPr>
          </a:p>
        </p:txBody>
      </p:sp>
    </p:spTree>
    <p:extLst>
      <p:ext uri="{BB962C8B-B14F-4D97-AF65-F5344CB8AC3E}">
        <p14:creationId xmlns:p14="http://schemas.microsoft.com/office/powerpoint/2010/main" val="191215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3DD31-A845-A413-2F2C-86AD719FF47C}"/>
              </a:ext>
            </a:extLst>
          </p:cNvPr>
          <p:cNvPicPr>
            <a:picLocks noChangeAspect="1"/>
          </p:cNvPicPr>
          <p:nvPr/>
        </p:nvPicPr>
        <p:blipFill rotWithShape="1">
          <a:blip r:embed="rId2"/>
          <a:srcRect l="2924" t="1718" r="1943" b="3412"/>
          <a:stretch/>
        </p:blipFill>
        <p:spPr>
          <a:xfrm>
            <a:off x="153530" y="304801"/>
            <a:ext cx="3504070" cy="2600959"/>
          </a:xfrm>
          <a:prstGeom prst="rect">
            <a:avLst/>
          </a:prstGeom>
        </p:spPr>
      </p:pic>
      <p:sp>
        <p:nvSpPr>
          <p:cNvPr id="4" name="TextBox 3">
            <a:extLst>
              <a:ext uri="{FF2B5EF4-FFF2-40B4-BE49-F238E27FC236}">
                <a16:creationId xmlns:a16="http://schemas.microsoft.com/office/drawing/2014/main" id="{CA57377E-40D1-4286-8E5C-5D0AA030C5B4}"/>
              </a:ext>
            </a:extLst>
          </p:cNvPr>
          <p:cNvSpPr txBox="1"/>
          <p:nvPr/>
        </p:nvSpPr>
        <p:spPr>
          <a:xfrm>
            <a:off x="10485120" y="4196080"/>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5" name="TextBox 4">
            <a:extLst>
              <a:ext uri="{FF2B5EF4-FFF2-40B4-BE49-F238E27FC236}">
                <a16:creationId xmlns:a16="http://schemas.microsoft.com/office/drawing/2014/main" id="{995835F5-ACAC-BED3-C254-F68A33BF1C1C}"/>
              </a:ext>
            </a:extLst>
          </p:cNvPr>
          <p:cNvSpPr txBox="1"/>
          <p:nvPr/>
        </p:nvSpPr>
        <p:spPr>
          <a:xfrm>
            <a:off x="6207760" y="457200"/>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6" name="TextBox 5">
            <a:extLst>
              <a:ext uri="{FF2B5EF4-FFF2-40B4-BE49-F238E27FC236}">
                <a16:creationId xmlns:a16="http://schemas.microsoft.com/office/drawing/2014/main" id="{9BC7B7A8-7578-3307-7205-E59A872B1D12}"/>
              </a:ext>
            </a:extLst>
          </p:cNvPr>
          <p:cNvSpPr txBox="1"/>
          <p:nvPr/>
        </p:nvSpPr>
        <p:spPr>
          <a:xfrm>
            <a:off x="883920" y="3087069"/>
            <a:ext cx="2367280" cy="223519"/>
          </a:xfrm>
          <a:prstGeom prst="rect">
            <a:avLst/>
          </a:prstGeom>
        </p:spPr>
        <p:txBody>
          <a:bodyPr vert="horz" wrap="none" lIns="0" tIns="0" rIns="0" bIns="0" rtlCol="0" anchor="t" anchorCtr="0">
            <a:noAutofit/>
          </a:bodyPr>
          <a:lstStyle/>
          <a:p>
            <a:pPr algn="l">
              <a:spcAft>
                <a:spcPts val="600"/>
              </a:spcAft>
            </a:pPr>
            <a:r>
              <a:rPr lang="en-US" sz="1100" b="1" dirty="0" err="1">
                <a:solidFill>
                  <a:schemeClr val="tx2"/>
                </a:solidFill>
              </a:rPr>
              <a:t>colorfulscoop</a:t>
            </a:r>
            <a:r>
              <a:rPr lang="en-US" sz="1100" b="1" dirty="0">
                <a:solidFill>
                  <a:schemeClr val="tx2"/>
                </a:solidFill>
              </a:rPr>
              <a:t>/</a:t>
            </a:r>
            <a:r>
              <a:rPr lang="en-US" sz="1100" b="1" dirty="0" err="1">
                <a:solidFill>
                  <a:schemeClr val="tx2"/>
                </a:solidFill>
              </a:rPr>
              <a:t>sbert</a:t>
            </a:r>
            <a:r>
              <a:rPr lang="en-US" sz="1100" b="1" dirty="0">
                <a:solidFill>
                  <a:schemeClr val="tx2"/>
                </a:solidFill>
              </a:rPr>
              <a:t>-base-ja @ k:4</a:t>
            </a:r>
          </a:p>
        </p:txBody>
      </p:sp>
      <p:pic>
        <p:nvPicPr>
          <p:cNvPr id="7" name="Picture 6">
            <a:extLst>
              <a:ext uri="{FF2B5EF4-FFF2-40B4-BE49-F238E27FC236}">
                <a16:creationId xmlns:a16="http://schemas.microsoft.com/office/drawing/2014/main" id="{0319496D-713D-EFDB-FB43-9835AA05FF67}"/>
              </a:ext>
            </a:extLst>
          </p:cNvPr>
          <p:cNvPicPr>
            <a:picLocks noChangeAspect="1"/>
          </p:cNvPicPr>
          <p:nvPr/>
        </p:nvPicPr>
        <p:blipFill>
          <a:blip r:embed="rId3"/>
          <a:stretch>
            <a:fillRect/>
          </a:stretch>
        </p:blipFill>
        <p:spPr>
          <a:xfrm>
            <a:off x="4226559" y="289767"/>
            <a:ext cx="3590995" cy="2680044"/>
          </a:xfrm>
          <a:prstGeom prst="rect">
            <a:avLst/>
          </a:prstGeom>
        </p:spPr>
      </p:pic>
      <p:sp>
        <p:nvSpPr>
          <p:cNvPr id="8" name="TextBox 7">
            <a:extLst>
              <a:ext uri="{FF2B5EF4-FFF2-40B4-BE49-F238E27FC236}">
                <a16:creationId xmlns:a16="http://schemas.microsoft.com/office/drawing/2014/main" id="{AF1893A8-31B5-2B92-C569-9A9053664796}"/>
              </a:ext>
            </a:extLst>
          </p:cNvPr>
          <p:cNvSpPr txBox="1"/>
          <p:nvPr/>
        </p:nvSpPr>
        <p:spPr>
          <a:xfrm>
            <a:off x="4673600" y="3087069"/>
            <a:ext cx="508000" cy="377492"/>
          </a:xfrm>
          <a:prstGeom prst="rect">
            <a:avLst/>
          </a:prstGeom>
        </p:spPr>
        <p:txBody>
          <a:bodyPr vert="horz" wrap="none" lIns="0" tIns="0" rIns="0" bIns="0" rtlCol="0" anchor="t" anchorCtr="0">
            <a:noAutofit/>
          </a:bodyPr>
          <a:lstStyle/>
          <a:p>
            <a:pPr algn="l">
              <a:spcAft>
                <a:spcPts val="600"/>
              </a:spcAft>
            </a:pPr>
            <a:r>
              <a:rPr lang="en-US" sz="1100" b="1" dirty="0" err="1">
                <a:solidFill>
                  <a:schemeClr val="tx2"/>
                </a:solidFill>
              </a:rPr>
              <a:t>pkshatech</a:t>
            </a:r>
            <a:r>
              <a:rPr lang="en-US" sz="1100" b="1" dirty="0">
                <a:solidFill>
                  <a:schemeClr val="tx2"/>
                </a:solidFill>
              </a:rPr>
              <a:t>/</a:t>
            </a:r>
            <a:r>
              <a:rPr lang="en-US" sz="1100" b="1" dirty="0" err="1">
                <a:solidFill>
                  <a:schemeClr val="tx2"/>
                </a:solidFill>
              </a:rPr>
              <a:t>simcse</a:t>
            </a:r>
            <a:r>
              <a:rPr lang="en-US" sz="1100" b="1" dirty="0">
                <a:solidFill>
                  <a:schemeClr val="tx2"/>
                </a:solidFill>
              </a:rPr>
              <a:t>-ja-</a:t>
            </a:r>
            <a:r>
              <a:rPr lang="en-US" sz="1100" b="1" dirty="0" err="1">
                <a:solidFill>
                  <a:schemeClr val="tx2"/>
                </a:solidFill>
              </a:rPr>
              <a:t>bert</a:t>
            </a:r>
            <a:r>
              <a:rPr lang="en-US" sz="1100" b="1" dirty="0">
                <a:solidFill>
                  <a:schemeClr val="tx2"/>
                </a:solidFill>
              </a:rPr>
              <a:t>-base-</a:t>
            </a:r>
            <a:r>
              <a:rPr lang="en-US" sz="1100" b="1" dirty="0" err="1">
                <a:solidFill>
                  <a:schemeClr val="tx2"/>
                </a:solidFill>
              </a:rPr>
              <a:t>clcmlp</a:t>
            </a:r>
            <a:r>
              <a:rPr lang="en-US" sz="1100" b="1" dirty="0">
                <a:solidFill>
                  <a:schemeClr val="tx2"/>
                </a:solidFill>
              </a:rPr>
              <a:t> @ k:4</a:t>
            </a:r>
          </a:p>
        </p:txBody>
      </p:sp>
      <p:pic>
        <p:nvPicPr>
          <p:cNvPr id="9" name="Picture 8">
            <a:extLst>
              <a:ext uri="{FF2B5EF4-FFF2-40B4-BE49-F238E27FC236}">
                <a16:creationId xmlns:a16="http://schemas.microsoft.com/office/drawing/2014/main" id="{08323703-FB53-35CA-BE39-BC205C68EED1}"/>
              </a:ext>
            </a:extLst>
          </p:cNvPr>
          <p:cNvPicPr>
            <a:picLocks noChangeAspect="1"/>
          </p:cNvPicPr>
          <p:nvPr/>
        </p:nvPicPr>
        <p:blipFill>
          <a:blip r:embed="rId4"/>
          <a:stretch>
            <a:fillRect/>
          </a:stretch>
        </p:blipFill>
        <p:spPr>
          <a:xfrm>
            <a:off x="8366196" y="304801"/>
            <a:ext cx="3590994" cy="2678366"/>
          </a:xfrm>
          <a:prstGeom prst="rect">
            <a:avLst/>
          </a:prstGeom>
        </p:spPr>
      </p:pic>
      <p:sp>
        <p:nvSpPr>
          <p:cNvPr id="11" name="TextBox 10">
            <a:extLst>
              <a:ext uri="{FF2B5EF4-FFF2-40B4-BE49-F238E27FC236}">
                <a16:creationId xmlns:a16="http://schemas.microsoft.com/office/drawing/2014/main" id="{8A5E55BD-BF5A-1AD1-691A-372AF959E315}"/>
              </a:ext>
            </a:extLst>
          </p:cNvPr>
          <p:cNvSpPr txBox="1"/>
          <p:nvPr/>
        </p:nvSpPr>
        <p:spPr>
          <a:xfrm>
            <a:off x="8564880" y="3062876"/>
            <a:ext cx="6096000" cy="261610"/>
          </a:xfrm>
          <a:prstGeom prst="rect">
            <a:avLst/>
          </a:prstGeom>
          <a:noFill/>
        </p:spPr>
        <p:txBody>
          <a:bodyPr wrap="square">
            <a:spAutoFit/>
          </a:bodyPr>
          <a:lstStyle/>
          <a:p>
            <a:r>
              <a:rPr lang="en-US" sz="1100" b="1" dirty="0" err="1">
                <a:solidFill>
                  <a:schemeClr val="tx2"/>
                </a:solidFill>
              </a:rPr>
              <a:t>oshizo</a:t>
            </a:r>
            <a:r>
              <a:rPr lang="en-US" sz="1100" b="1" dirty="0"/>
              <a:t>/</a:t>
            </a:r>
            <a:r>
              <a:rPr lang="en-US" sz="1100" b="1" dirty="0" err="1"/>
              <a:t>sbert</a:t>
            </a:r>
            <a:r>
              <a:rPr lang="en-US" sz="1100" b="1" dirty="0"/>
              <a:t>-</a:t>
            </a:r>
            <a:r>
              <a:rPr lang="en-US" sz="1100" b="1" dirty="0" err="1"/>
              <a:t>jsnli</a:t>
            </a:r>
            <a:r>
              <a:rPr lang="en-US" sz="1100" b="1" dirty="0"/>
              <a:t>-</a:t>
            </a:r>
            <a:r>
              <a:rPr lang="en-US" sz="1100" b="1" dirty="0" err="1"/>
              <a:t>luke</a:t>
            </a:r>
            <a:r>
              <a:rPr lang="en-US" sz="1100" b="1" dirty="0"/>
              <a:t>-</a:t>
            </a:r>
            <a:r>
              <a:rPr lang="en-US" sz="1100" b="1" dirty="0" err="1"/>
              <a:t>japanese</a:t>
            </a:r>
            <a:r>
              <a:rPr lang="en-US" sz="1100" b="1" dirty="0"/>
              <a:t>-base-lite @ k:4</a:t>
            </a:r>
          </a:p>
        </p:txBody>
      </p:sp>
    </p:spTree>
    <p:extLst>
      <p:ext uri="{BB962C8B-B14F-4D97-AF65-F5344CB8AC3E}">
        <p14:creationId xmlns:p14="http://schemas.microsoft.com/office/powerpoint/2010/main" val="1567748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34AC1FE-DAF8-DDBD-1AA4-01E99BBB6336}"/>
              </a:ext>
            </a:extLst>
          </p:cNvPr>
          <p:cNvSpPr/>
          <p:nvPr/>
        </p:nvSpPr>
        <p:spPr>
          <a:xfrm>
            <a:off x="287867" y="347133"/>
            <a:ext cx="1380066" cy="2345267"/>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bg1"/>
              </a:solidFill>
            </a:endParaRPr>
          </a:p>
        </p:txBody>
      </p:sp>
      <p:sp>
        <p:nvSpPr>
          <p:cNvPr id="4" name="Rounded Rectangle 3">
            <a:extLst>
              <a:ext uri="{FF2B5EF4-FFF2-40B4-BE49-F238E27FC236}">
                <a16:creationId xmlns:a16="http://schemas.microsoft.com/office/drawing/2014/main" id="{9C5CC752-5CC2-1BDB-659B-78DCF218B7DE}"/>
              </a:ext>
            </a:extLst>
          </p:cNvPr>
          <p:cNvSpPr/>
          <p:nvPr/>
        </p:nvSpPr>
        <p:spPr>
          <a:xfrm>
            <a:off x="393700" y="630766"/>
            <a:ext cx="1168400" cy="30480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P1</a:t>
            </a:r>
          </a:p>
        </p:txBody>
      </p:sp>
      <p:sp>
        <p:nvSpPr>
          <p:cNvPr id="5" name="Rounded Rectangle 4">
            <a:extLst>
              <a:ext uri="{FF2B5EF4-FFF2-40B4-BE49-F238E27FC236}">
                <a16:creationId xmlns:a16="http://schemas.microsoft.com/office/drawing/2014/main" id="{8EC7D7A7-0A8B-22EC-2DFA-FE872DE724E8}"/>
              </a:ext>
            </a:extLst>
          </p:cNvPr>
          <p:cNvSpPr/>
          <p:nvPr/>
        </p:nvSpPr>
        <p:spPr>
          <a:xfrm>
            <a:off x="393700" y="1066799"/>
            <a:ext cx="1168400" cy="30480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P2</a:t>
            </a:r>
          </a:p>
        </p:txBody>
      </p:sp>
      <p:sp>
        <p:nvSpPr>
          <p:cNvPr id="6" name="Rounded Rectangle 5">
            <a:extLst>
              <a:ext uri="{FF2B5EF4-FFF2-40B4-BE49-F238E27FC236}">
                <a16:creationId xmlns:a16="http://schemas.microsoft.com/office/drawing/2014/main" id="{67398610-4805-1F03-3478-D1C22B881232}"/>
              </a:ext>
            </a:extLst>
          </p:cNvPr>
          <p:cNvSpPr/>
          <p:nvPr/>
        </p:nvSpPr>
        <p:spPr>
          <a:xfrm>
            <a:off x="393699" y="1519766"/>
            <a:ext cx="1168400" cy="258235"/>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P…</a:t>
            </a:r>
          </a:p>
        </p:txBody>
      </p:sp>
      <p:sp>
        <p:nvSpPr>
          <p:cNvPr id="7" name="TextBox 6">
            <a:extLst>
              <a:ext uri="{FF2B5EF4-FFF2-40B4-BE49-F238E27FC236}">
                <a16:creationId xmlns:a16="http://schemas.microsoft.com/office/drawing/2014/main" id="{6BC7A631-8C19-3D08-3B1A-D357493D4765}"/>
              </a:ext>
            </a:extLst>
          </p:cNvPr>
          <p:cNvSpPr txBox="1"/>
          <p:nvPr/>
        </p:nvSpPr>
        <p:spPr>
          <a:xfrm>
            <a:off x="491067" y="2800773"/>
            <a:ext cx="321733" cy="45719"/>
          </a:xfrm>
          <a:prstGeom prst="rect">
            <a:avLst/>
          </a:prstGeom>
        </p:spPr>
        <p:txBody>
          <a:bodyPr vert="horz" wrap="none" lIns="0" tIns="0" rIns="0" bIns="0" rtlCol="0" anchor="t" anchorCtr="0">
            <a:noAutofit/>
          </a:bodyPr>
          <a:lstStyle/>
          <a:p>
            <a:pPr algn="l">
              <a:spcAft>
                <a:spcPts val="600"/>
              </a:spcAft>
            </a:pPr>
            <a:r>
              <a:rPr lang="en-US" sz="1200" dirty="0">
                <a:solidFill>
                  <a:schemeClr val="tx2"/>
                </a:solidFill>
              </a:rPr>
              <a:t>Wiki Article (W)</a:t>
            </a:r>
          </a:p>
        </p:txBody>
      </p:sp>
      <p:sp>
        <p:nvSpPr>
          <p:cNvPr id="8" name="Rounded Rectangle 7">
            <a:extLst>
              <a:ext uri="{FF2B5EF4-FFF2-40B4-BE49-F238E27FC236}">
                <a16:creationId xmlns:a16="http://schemas.microsoft.com/office/drawing/2014/main" id="{0ADE0618-49D4-DF18-2394-96E5E856BCE6}"/>
              </a:ext>
            </a:extLst>
          </p:cNvPr>
          <p:cNvSpPr/>
          <p:nvPr/>
        </p:nvSpPr>
        <p:spPr>
          <a:xfrm>
            <a:off x="393699" y="1926168"/>
            <a:ext cx="1168400" cy="258235"/>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err="1">
                <a:solidFill>
                  <a:schemeClr val="bg1"/>
                </a:solidFill>
              </a:rPr>
              <a:t>Pn</a:t>
            </a:r>
            <a:endParaRPr lang="en-US" sz="1500" dirty="0">
              <a:solidFill>
                <a:schemeClr val="bg1"/>
              </a:solidFill>
            </a:endParaRPr>
          </a:p>
        </p:txBody>
      </p:sp>
      <p:sp>
        <p:nvSpPr>
          <p:cNvPr id="15" name="Rounded Rectangle 14">
            <a:extLst>
              <a:ext uri="{FF2B5EF4-FFF2-40B4-BE49-F238E27FC236}">
                <a16:creationId xmlns:a16="http://schemas.microsoft.com/office/drawing/2014/main" id="{3D0DA483-F053-BE07-0F05-B2DED3D371D1}"/>
              </a:ext>
            </a:extLst>
          </p:cNvPr>
          <p:cNvSpPr/>
          <p:nvPr/>
        </p:nvSpPr>
        <p:spPr>
          <a:xfrm>
            <a:off x="340782" y="3276600"/>
            <a:ext cx="1005418" cy="516466"/>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200" dirty="0" err="1">
                <a:ln w="0"/>
                <a:solidFill>
                  <a:schemeClr val="tx1"/>
                </a:solidFill>
                <a:effectLst>
                  <a:outerShdw blurRad="38100" dist="19050" dir="2700000" algn="tl" rotWithShape="0">
                    <a:schemeClr val="dk1">
                      <a:alpha val="40000"/>
                    </a:schemeClr>
                  </a:outerShdw>
                </a:effectLst>
              </a:rPr>
              <a:t>JaQuAD</a:t>
            </a:r>
            <a:r>
              <a:rPr lang="en-US" sz="1200" dirty="0">
                <a:ln w="0"/>
                <a:solidFill>
                  <a:schemeClr val="tx1"/>
                </a:solidFill>
                <a:effectLst>
                  <a:outerShdw blurRad="38100" dist="19050" dir="2700000" algn="tl" rotWithShape="0">
                    <a:schemeClr val="dk1">
                      <a:alpha val="40000"/>
                    </a:schemeClr>
                  </a:outerShdw>
                </a:effectLst>
              </a:rPr>
              <a:t> Context [C]</a:t>
            </a:r>
          </a:p>
        </p:txBody>
      </p:sp>
      <p:sp>
        <p:nvSpPr>
          <p:cNvPr id="20" name="Rounded Rectangle 19">
            <a:extLst>
              <a:ext uri="{FF2B5EF4-FFF2-40B4-BE49-F238E27FC236}">
                <a16:creationId xmlns:a16="http://schemas.microsoft.com/office/drawing/2014/main" id="{D99EE910-92EA-8994-5CB7-5CA65ABFC410}"/>
              </a:ext>
            </a:extLst>
          </p:cNvPr>
          <p:cNvSpPr/>
          <p:nvPr/>
        </p:nvSpPr>
        <p:spPr>
          <a:xfrm>
            <a:off x="2611970" y="1293706"/>
            <a:ext cx="1380066" cy="45212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200" dirty="0">
                <a:solidFill>
                  <a:schemeClr val="tx1"/>
                </a:solidFill>
              </a:rPr>
              <a:t>Most Relevant Paragraph [</a:t>
            </a:r>
            <a:r>
              <a:rPr lang="en-US" sz="1200" dirty="0" err="1">
                <a:solidFill>
                  <a:schemeClr val="tx1"/>
                </a:solidFill>
              </a:rPr>
              <a:t>Pr</a:t>
            </a:r>
            <a:r>
              <a:rPr lang="en-US" sz="1200" dirty="0">
                <a:solidFill>
                  <a:schemeClr val="tx1"/>
                </a:solidFill>
              </a:rPr>
              <a:t>]</a:t>
            </a:r>
          </a:p>
        </p:txBody>
      </p:sp>
      <p:cxnSp>
        <p:nvCxnSpPr>
          <p:cNvPr id="22" name="Straight Arrow Connector 21">
            <a:extLst>
              <a:ext uri="{FF2B5EF4-FFF2-40B4-BE49-F238E27FC236}">
                <a16:creationId xmlns:a16="http://schemas.microsoft.com/office/drawing/2014/main" id="{00997DF1-0E88-EDA0-53FB-D4B6CBCC6672}"/>
              </a:ext>
            </a:extLst>
          </p:cNvPr>
          <p:cNvCxnSpPr>
            <a:cxnSpLocks/>
            <a:stCxn id="3" idx="3"/>
            <a:endCxn id="20" idx="1"/>
          </p:cNvCxnSpPr>
          <p:nvPr/>
        </p:nvCxnSpPr>
        <p:spPr>
          <a:xfrm flipV="1">
            <a:off x="1667933" y="1519766"/>
            <a:ext cx="944037"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Diamond 26">
            <a:extLst>
              <a:ext uri="{FF2B5EF4-FFF2-40B4-BE49-F238E27FC236}">
                <a16:creationId xmlns:a16="http://schemas.microsoft.com/office/drawing/2014/main" id="{B80908CE-DBB4-18BF-A2A1-E59DF193FE6F}"/>
              </a:ext>
            </a:extLst>
          </p:cNvPr>
          <p:cNvSpPr/>
          <p:nvPr/>
        </p:nvSpPr>
        <p:spPr>
          <a:xfrm>
            <a:off x="2607738" y="2570488"/>
            <a:ext cx="1380066" cy="684949"/>
          </a:xfrm>
          <a:prstGeom prst="diamond">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900" dirty="0">
                <a:solidFill>
                  <a:schemeClr val="bg1"/>
                </a:solidFill>
              </a:rPr>
              <a:t>Matched ?</a:t>
            </a:r>
          </a:p>
        </p:txBody>
      </p:sp>
      <p:cxnSp>
        <p:nvCxnSpPr>
          <p:cNvPr id="29" name="Straight Arrow Connector 28">
            <a:extLst>
              <a:ext uri="{FF2B5EF4-FFF2-40B4-BE49-F238E27FC236}">
                <a16:creationId xmlns:a16="http://schemas.microsoft.com/office/drawing/2014/main" id="{C4BCFC44-0376-17F4-4D33-E4737396357F}"/>
              </a:ext>
            </a:extLst>
          </p:cNvPr>
          <p:cNvCxnSpPr>
            <a:cxnSpLocks/>
            <a:stCxn id="20" idx="2"/>
            <a:endCxn id="36" idx="0"/>
          </p:cNvCxnSpPr>
          <p:nvPr/>
        </p:nvCxnSpPr>
        <p:spPr>
          <a:xfrm flipH="1">
            <a:off x="3297771" y="1745826"/>
            <a:ext cx="4232" cy="26585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B8BD984-03CC-AC24-1766-DA495295F69C}"/>
              </a:ext>
            </a:extLst>
          </p:cNvPr>
          <p:cNvSpPr/>
          <p:nvPr/>
        </p:nvSpPr>
        <p:spPr>
          <a:xfrm>
            <a:off x="1528234" y="3378200"/>
            <a:ext cx="575733" cy="32173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00" dirty="0">
                <a:solidFill>
                  <a:schemeClr val="bg1"/>
                </a:solidFill>
              </a:rPr>
              <a:t>Regex</a:t>
            </a:r>
          </a:p>
        </p:txBody>
      </p:sp>
      <p:sp>
        <p:nvSpPr>
          <p:cNvPr id="36" name="Rounded Rectangle 35">
            <a:extLst>
              <a:ext uri="{FF2B5EF4-FFF2-40B4-BE49-F238E27FC236}">
                <a16:creationId xmlns:a16="http://schemas.microsoft.com/office/drawing/2014/main" id="{7957EFB3-AF1E-36E1-322A-967101BAEC2F}"/>
              </a:ext>
            </a:extLst>
          </p:cNvPr>
          <p:cNvSpPr/>
          <p:nvPr/>
        </p:nvSpPr>
        <p:spPr>
          <a:xfrm>
            <a:off x="3009904" y="2011684"/>
            <a:ext cx="575733" cy="32173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00" dirty="0">
                <a:solidFill>
                  <a:schemeClr val="bg1"/>
                </a:solidFill>
              </a:rPr>
              <a:t>Regex</a:t>
            </a:r>
          </a:p>
        </p:txBody>
      </p:sp>
      <p:cxnSp>
        <p:nvCxnSpPr>
          <p:cNvPr id="38" name="Straight Arrow Connector 37">
            <a:extLst>
              <a:ext uri="{FF2B5EF4-FFF2-40B4-BE49-F238E27FC236}">
                <a16:creationId xmlns:a16="http://schemas.microsoft.com/office/drawing/2014/main" id="{063CC0CC-C85D-7902-9EFC-1BA38B5C5E34}"/>
              </a:ext>
            </a:extLst>
          </p:cNvPr>
          <p:cNvCxnSpPr>
            <a:cxnSpLocks/>
            <a:stCxn id="36" idx="2"/>
            <a:endCxn id="27" idx="0"/>
          </p:cNvCxnSpPr>
          <p:nvPr/>
        </p:nvCxnSpPr>
        <p:spPr>
          <a:xfrm>
            <a:off x="3297771" y="2333417"/>
            <a:ext cx="0" cy="23707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185CE3-6277-F4B5-4D05-504E5FF8705D}"/>
              </a:ext>
            </a:extLst>
          </p:cNvPr>
          <p:cNvCxnSpPr>
            <a:cxnSpLocks/>
            <a:stCxn id="15" idx="3"/>
            <a:endCxn id="35" idx="1"/>
          </p:cNvCxnSpPr>
          <p:nvPr/>
        </p:nvCxnSpPr>
        <p:spPr>
          <a:xfrm>
            <a:off x="1346200" y="3534833"/>
            <a:ext cx="182034" cy="4234"/>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F28D8433-4ADF-72DF-B100-F7E982F108C8}"/>
              </a:ext>
            </a:extLst>
          </p:cNvPr>
          <p:cNvCxnSpPr>
            <a:cxnSpLocks/>
            <a:stCxn id="35" idx="3"/>
            <a:endCxn id="27" idx="1"/>
          </p:cNvCxnSpPr>
          <p:nvPr/>
        </p:nvCxnSpPr>
        <p:spPr>
          <a:xfrm flipV="1">
            <a:off x="2103967" y="2912963"/>
            <a:ext cx="503771" cy="626104"/>
          </a:xfrm>
          <a:prstGeom prst="bentConnector3">
            <a:avLst>
              <a:gd name="adj1" fmla="val 50000"/>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EEDF52AC-CBE0-BE39-5356-0AE6CE6CB665}"/>
              </a:ext>
            </a:extLst>
          </p:cNvPr>
          <p:cNvSpPr/>
          <p:nvPr/>
        </p:nvSpPr>
        <p:spPr>
          <a:xfrm>
            <a:off x="4457709" y="2570488"/>
            <a:ext cx="1045624" cy="6849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dirty="0">
                <a:solidFill>
                  <a:schemeClr val="bg1"/>
                </a:solidFill>
              </a:rPr>
              <a:t>Start [S] and End[E] indices of P in W</a:t>
            </a:r>
          </a:p>
        </p:txBody>
      </p:sp>
      <p:cxnSp>
        <p:nvCxnSpPr>
          <p:cNvPr id="65" name="Straight Arrow Connector 64">
            <a:extLst>
              <a:ext uri="{FF2B5EF4-FFF2-40B4-BE49-F238E27FC236}">
                <a16:creationId xmlns:a16="http://schemas.microsoft.com/office/drawing/2014/main" id="{373011A8-B971-D90E-1236-15F7BA9E185C}"/>
              </a:ext>
            </a:extLst>
          </p:cNvPr>
          <p:cNvCxnSpPr>
            <a:cxnSpLocks/>
            <a:stCxn id="27" idx="3"/>
            <a:endCxn id="64" idx="1"/>
          </p:cNvCxnSpPr>
          <p:nvPr/>
        </p:nvCxnSpPr>
        <p:spPr>
          <a:xfrm>
            <a:off x="3987804" y="2912963"/>
            <a:ext cx="469905"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1385D4C-31E1-D75B-BF75-E2E2F20A8AC0}"/>
              </a:ext>
            </a:extLst>
          </p:cNvPr>
          <p:cNvSpPr txBox="1"/>
          <p:nvPr/>
        </p:nvSpPr>
        <p:spPr>
          <a:xfrm>
            <a:off x="4004732" y="2692400"/>
            <a:ext cx="228601" cy="154087"/>
          </a:xfrm>
          <a:prstGeom prst="rect">
            <a:avLst/>
          </a:prstGeom>
        </p:spPr>
        <p:txBody>
          <a:bodyPr vert="horz" wrap="none" lIns="0" tIns="0" rIns="0" bIns="0" rtlCol="0" anchor="t" anchorCtr="0">
            <a:noAutofit/>
          </a:bodyPr>
          <a:lstStyle/>
          <a:p>
            <a:pPr algn="l">
              <a:spcAft>
                <a:spcPts val="600"/>
              </a:spcAft>
            </a:pPr>
            <a:r>
              <a:rPr lang="en-US" sz="1000" dirty="0">
                <a:solidFill>
                  <a:schemeClr val="tx2"/>
                </a:solidFill>
              </a:rPr>
              <a:t>True</a:t>
            </a:r>
          </a:p>
        </p:txBody>
      </p:sp>
      <p:sp>
        <p:nvSpPr>
          <p:cNvPr id="71" name="Rounded Rectangle 70">
            <a:extLst>
              <a:ext uri="{FF2B5EF4-FFF2-40B4-BE49-F238E27FC236}">
                <a16:creationId xmlns:a16="http://schemas.microsoft.com/office/drawing/2014/main" id="{B0B31257-C941-8F1B-56E6-805E3700A205}"/>
              </a:ext>
            </a:extLst>
          </p:cNvPr>
          <p:cNvSpPr/>
          <p:nvPr/>
        </p:nvSpPr>
        <p:spPr>
          <a:xfrm>
            <a:off x="2774958" y="3699933"/>
            <a:ext cx="1045624" cy="1202267"/>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dirty="0">
                <a:solidFill>
                  <a:schemeClr val="bg1"/>
                </a:solidFill>
              </a:rPr>
              <a:t>Actual unmatched strings, </a:t>
            </a:r>
            <a:r>
              <a:rPr lang="en-US" sz="1000" dirty="0" err="1">
                <a:solidFill>
                  <a:schemeClr val="bg1"/>
                </a:solidFill>
              </a:rPr>
              <a:t>lavenstein_edit_distance</a:t>
            </a:r>
            <a:endParaRPr lang="en-US" sz="1000" dirty="0">
              <a:solidFill>
                <a:schemeClr val="bg1"/>
              </a:solidFill>
            </a:endParaRPr>
          </a:p>
        </p:txBody>
      </p:sp>
      <p:cxnSp>
        <p:nvCxnSpPr>
          <p:cNvPr id="72" name="Straight Arrow Connector 71">
            <a:extLst>
              <a:ext uri="{FF2B5EF4-FFF2-40B4-BE49-F238E27FC236}">
                <a16:creationId xmlns:a16="http://schemas.microsoft.com/office/drawing/2014/main" id="{AA1007AA-CBAA-8D8A-AEFD-3FB8CD9291D8}"/>
              </a:ext>
            </a:extLst>
          </p:cNvPr>
          <p:cNvCxnSpPr>
            <a:cxnSpLocks/>
            <a:stCxn id="27" idx="2"/>
            <a:endCxn id="71" idx="0"/>
          </p:cNvCxnSpPr>
          <p:nvPr/>
        </p:nvCxnSpPr>
        <p:spPr>
          <a:xfrm flipH="1">
            <a:off x="3297770" y="3255437"/>
            <a:ext cx="1" cy="44449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79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34AC1FE-DAF8-DDBD-1AA4-01E99BBB6336}"/>
              </a:ext>
            </a:extLst>
          </p:cNvPr>
          <p:cNvSpPr/>
          <p:nvPr/>
        </p:nvSpPr>
        <p:spPr>
          <a:xfrm>
            <a:off x="1839386" y="101601"/>
            <a:ext cx="1380066" cy="1824568"/>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bg1"/>
              </a:solidFill>
            </a:endParaRPr>
          </a:p>
        </p:txBody>
      </p:sp>
      <p:sp>
        <p:nvSpPr>
          <p:cNvPr id="4" name="Rounded Rectangle 3">
            <a:extLst>
              <a:ext uri="{FF2B5EF4-FFF2-40B4-BE49-F238E27FC236}">
                <a16:creationId xmlns:a16="http://schemas.microsoft.com/office/drawing/2014/main" id="{9C5CC752-5CC2-1BDB-659B-78DCF218B7DE}"/>
              </a:ext>
            </a:extLst>
          </p:cNvPr>
          <p:cNvSpPr/>
          <p:nvPr/>
        </p:nvSpPr>
        <p:spPr>
          <a:xfrm>
            <a:off x="1945219" y="359832"/>
            <a:ext cx="1168400" cy="30480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S1</a:t>
            </a:r>
          </a:p>
        </p:txBody>
      </p:sp>
      <p:sp>
        <p:nvSpPr>
          <p:cNvPr id="5" name="Rounded Rectangle 4">
            <a:extLst>
              <a:ext uri="{FF2B5EF4-FFF2-40B4-BE49-F238E27FC236}">
                <a16:creationId xmlns:a16="http://schemas.microsoft.com/office/drawing/2014/main" id="{8EC7D7A7-0A8B-22EC-2DFA-FE872DE724E8}"/>
              </a:ext>
            </a:extLst>
          </p:cNvPr>
          <p:cNvSpPr/>
          <p:nvPr/>
        </p:nvSpPr>
        <p:spPr>
          <a:xfrm>
            <a:off x="1945219" y="790154"/>
            <a:ext cx="1168400" cy="30480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S2</a:t>
            </a:r>
          </a:p>
        </p:txBody>
      </p:sp>
      <p:sp>
        <p:nvSpPr>
          <p:cNvPr id="6" name="Rounded Rectangle 5">
            <a:extLst>
              <a:ext uri="{FF2B5EF4-FFF2-40B4-BE49-F238E27FC236}">
                <a16:creationId xmlns:a16="http://schemas.microsoft.com/office/drawing/2014/main" id="{67398610-4805-1F03-3478-D1C22B881232}"/>
              </a:ext>
            </a:extLst>
          </p:cNvPr>
          <p:cNvSpPr/>
          <p:nvPr/>
        </p:nvSpPr>
        <p:spPr>
          <a:xfrm>
            <a:off x="1942043" y="1173690"/>
            <a:ext cx="1168400" cy="258235"/>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S…</a:t>
            </a:r>
          </a:p>
        </p:txBody>
      </p:sp>
      <p:sp>
        <p:nvSpPr>
          <p:cNvPr id="7" name="TextBox 6">
            <a:extLst>
              <a:ext uri="{FF2B5EF4-FFF2-40B4-BE49-F238E27FC236}">
                <a16:creationId xmlns:a16="http://schemas.microsoft.com/office/drawing/2014/main" id="{6BC7A631-8C19-3D08-3B1A-D357493D4765}"/>
              </a:ext>
            </a:extLst>
          </p:cNvPr>
          <p:cNvSpPr txBox="1"/>
          <p:nvPr/>
        </p:nvSpPr>
        <p:spPr>
          <a:xfrm>
            <a:off x="2034119" y="1994864"/>
            <a:ext cx="321733" cy="45719"/>
          </a:xfrm>
          <a:prstGeom prst="rect">
            <a:avLst/>
          </a:prstGeom>
        </p:spPr>
        <p:txBody>
          <a:bodyPr vert="horz" wrap="none" lIns="0" tIns="0" rIns="0" bIns="0" rtlCol="0" anchor="t" anchorCtr="0">
            <a:noAutofit/>
          </a:bodyPr>
          <a:lstStyle/>
          <a:p>
            <a:pPr algn="l">
              <a:spcAft>
                <a:spcPts val="600"/>
              </a:spcAft>
            </a:pPr>
            <a:r>
              <a:rPr lang="en-US" sz="1200" dirty="0">
                <a:solidFill>
                  <a:schemeClr val="tx2"/>
                </a:solidFill>
              </a:rPr>
              <a:t>Wiki Article (W)</a:t>
            </a:r>
          </a:p>
        </p:txBody>
      </p:sp>
      <p:sp>
        <p:nvSpPr>
          <p:cNvPr id="8" name="Rounded Rectangle 7">
            <a:extLst>
              <a:ext uri="{FF2B5EF4-FFF2-40B4-BE49-F238E27FC236}">
                <a16:creationId xmlns:a16="http://schemas.microsoft.com/office/drawing/2014/main" id="{0ADE0618-49D4-DF18-2394-96E5E856BCE6}"/>
              </a:ext>
            </a:extLst>
          </p:cNvPr>
          <p:cNvSpPr/>
          <p:nvPr/>
        </p:nvSpPr>
        <p:spPr>
          <a:xfrm>
            <a:off x="1942043" y="1500620"/>
            <a:ext cx="1168400" cy="258235"/>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a:solidFill>
                  <a:schemeClr val="bg1"/>
                </a:solidFill>
              </a:rPr>
              <a:t>Sn</a:t>
            </a:r>
          </a:p>
        </p:txBody>
      </p:sp>
      <p:sp>
        <p:nvSpPr>
          <p:cNvPr id="15" name="Rounded Rectangle 14">
            <a:extLst>
              <a:ext uri="{FF2B5EF4-FFF2-40B4-BE49-F238E27FC236}">
                <a16:creationId xmlns:a16="http://schemas.microsoft.com/office/drawing/2014/main" id="{3D0DA483-F053-BE07-0F05-B2DED3D371D1}"/>
              </a:ext>
            </a:extLst>
          </p:cNvPr>
          <p:cNvSpPr/>
          <p:nvPr/>
        </p:nvSpPr>
        <p:spPr>
          <a:xfrm>
            <a:off x="1350434" y="3646658"/>
            <a:ext cx="1005418" cy="516466"/>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200" dirty="0" err="1">
                <a:ln w="0"/>
                <a:solidFill>
                  <a:schemeClr val="tx1"/>
                </a:solidFill>
                <a:effectLst>
                  <a:outerShdw blurRad="38100" dist="19050" dir="2700000" algn="tl" rotWithShape="0">
                    <a:schemeClr val="dk1">
                      <a:alpha val="40000"/>
                    </a:schemeClr>
                  </a:outerShdw>
                </a:effectLst>
              </a:rPr>
              <a:t>JaQuAD</a:t>
            </a:r>
            <a:r>
              <a:rPr lang="en-US" sz="1200" dirty="0">
                <a:ln w="0"/>
                <a:solidFill>
                  <a:schemeClr val="tx1"/>
                </a:solidFill>
                <a:effectLst>
                  <a:outerShdw blurRad="38100" dist="19050" dir="2700000" algn="tl" rotWithShape="0">
                    <a:schemeClr val="dk1">
                      <a:alpha val="40000"/>
                    </a:schemeClr>
                  </a:outerShdw>
                </a:effectLst>
              </a:rPr>
              <a:t> Context [C]</a:t>
            </a:r>
          </a:p>
        </p:txBody>
      </p:sp>
      <p:sp>
        <p:nvSpPr>
          <p:cNvPr id="20" name="Rounded Rectangle 19">
            <a:extLst>
              <a:ext uri="{FF2B5EF4-FFF2-40B4-BE49-F238E27FC236}">
                <a16:creationId xmlns:a16="http://schemas.microsoft.com/office/drawing/2014/main" id="{D99EE910-92EA-8994-5CB7-5CA65ABFC410}"/>
              </a:ext>
            </a:extLst>
          </p:cNvPr>
          <p:cNvSpPr/>
          <p:nvPr/>
        </p:nvSpPr>
        <p:spPr>
          <a:xfrm>
            <a:off x="3934895" y="2022503"/>
            <a:ext cx="1737772" cy="452120"/>
          </a:xfrm>
          <a:prstGeom prst="round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dirty="0">
                <a:solidFill>
                  <a:schemeClr val="tx1"/>
                </a:solidFill>
              </a:rPr>
              <a:t>Sentence Transformers based Retrieval</a:t>
            </a:r>
          </a:p>
        </p:txBody>
      </p:sp>
      <p:sp>
        <p:nvSpPr>
          <p:cNvPr id="27" name="Diamond 26">
            <a:extLst>
              <a:ext uri="{FF2B5EF4-FFF2-40B4-BE49-F238E27FC236}">
                <a16:creationId xmlns:a16="http://schemas.microsoft.com/office/drawing/2014/main" id="{B80908CE-DBB4-18BF-A2A1-E59DF193FE6F}"/>
              </a:ext>
            </a:extLst>
          </p:cNvPr>
          <p:cNvSpPr/>
          <p:nvPr/>
        </p:nvSpPr>
        <p:spPr>
          <a:xfrm>
            <a:off x="4035424" y="3565422"/>
            <a:ext cx="1530871" cy="684949"/>
          </a:xfrm>
          <a:prstGeom prst="diamond">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900" dirty="0">
                <a:solidFill>
                  <a:schemeClr val="bg1"/>
                </a:solidFill>
              </a:rPr>
              <a:t>Semantically similar ?</a:t>
            </a:r>
          </a:p>
        </p:txBody>
      </p:sp>
      <p:cxnSp>
        <p:nvCxnSpPr>
          <p:cNvPr id="29" name="Straight Arrow Connector 28">
            <a:extLst>
              <a:ext uri="{FF2B5EF4-FFF2-40B4-BE49-F238E27FC236}">
                <a16:creationId xmlns:a16="http://schemas.microsoft.com/office/drawing/2014/main" id="{C4BCFC44-0376-17F4-4D33-E4737396357F}"/>
              </a:ext>
            </a:extLst>
          </p:cNvPr>
          <p:cNvCxnSpPr>
            <a:cxnSpLocks/>
            <a:stCxn id="20" idx="2"/>
            <a:endCxn id="36" idx="0"/>
          </p:cNvCxnSpPr>
          <p:nvPr/>
        </p:nvCxnSpPr>
        <p:spPr>
          <a:xfrm flipH="1">
            <a:off x="4801661" y="2474623"/>
            <a:ext cx="2120" cy="4567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7957EFB3-AF1E-36E1-322A-967101BAEC2F}"/>
              </a:ext>
            </a:extLst>
          </p:cNvPr>
          <p:cNvSpPr/>
          <p:nvPr/>
        </p:nvSpPr>
        <p:spPr>
          <a:xfrm>
            <a:off x="4133324" y="2931328"/>
            <a:ext cx="1336673" cy="45212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00" dirty="0">
                <a:solidFill>
                  <a:schemeClr val="bg1"/>
                </a:solidFill>
              </a:rPr>
              <a:t>Top K relevant sentences [RC]</a:t>
            </a:r>
          </a:p>
        </p:txBody>
      </p:sp>
      <p:cxnSp>
        <p:nvCxnSpPr>
          <p:cNvPr id="38" name="Straight Arrow Connector 37">
            <a:extLst>
              <a:ext uri="{FF2B5EF4-FFF2-40B4-BE49-F238E27FC236}">
                <a16:creationId xmlns:a16="http://schemas.microsoft.com/office/drawing/2014/main" id="{063CC0CC-C85D-7902-9EFC-1BA38B5C5E34}"/>
              </a:ext>
            </a:extLst>
          </p:cNvPr>
          <p:cNvCxnSpPr>
            <a:cxnSpLocks/>
            <a:stCxn id="36" idx="2"/>
            <a:endCxn id="27" idx="0"/>
          </p:cNvCxnSpPr>
          <p:nvPr/>
        </p:nvCxnSpPr>
        <p:spPr>
          <a:xfrm flipH="1">
            <a:off x="4800860" y="3383448"/>
            <a:ext cx="801" cy="181974"/>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F28D8433-4ADF-72DF-B100-F7E982F108C8}"/>
              </a:ext>
            </a:extLst>
          </p:cNvPr>
          <p:cNvCxnSpPr>
            <a:cxnSpLocks/>
            <a:stCxn id="15" idx="3"/>
            <a:endCxn id="27" idx="1"/>
          </p:cNvCxnSpPr>
          <p:nvPr/>
        </p:nvCxnSpPr>
        <p:spPr>
          <a:xfrm>
            <a:off x="2355852" y="3904891"/>
            <a:ext cx="1679572" cy="3006"/>
          </a:xfrm>
          <a:prstGeom prst="bentConnector3">
            <a:avLst>
              <a:gd name="adj1" fmla="val 50000"/>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EEDF52AC-CBE0-BE39-5356-0AE6CE6CB665}"/>
              </a:ext>
            </a:extLst>
          </p:cNvPr>
          <p:cNvSpPr/>
          <p:nvPr/>
        </p:nvSpPr>
        <p:spPr>
          <a:xfrm>
            <a:off x="6549502" y="3569269"/>
            <a:ext cx="1393032" cy="6849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dirty="0">
                <a:solidFill>
                  <a:schemeClr val="bg1"/>
                </a:solidFill>
              </a:rPr>
              <a:t>Score &gt; average</a:t>
            </a:r>
          </a:p>
        </p:txBody>
      </p:sp>
      <p:cxnSp>
        <p:nvCxnSpPr>
          <p:cNvPr id="65" name="Straight Arrow Connector 64">
            <a:extLst>
              <a:ext uri="{FF2B5EF4-FFF2-40B4-BE49-F238E27FC236}">
                <a16:creationId xmlns:a16="http://schemas.microsoft.com/office/drawing/2014/main" id="{373011A8-B971-D90E-1236-15F7BA9E185C}"/>
              </a:ext>
            </a:extLst>
          </p:cNvPr>
          <p:cNvCxnSpPr>
            <a:cxnSpLocks/>
            <a:stCxn id="27" idx="3"/>
            <a:endCxn id="64" idx="1"/>
          </p:cNvCxnSpPr>
          <p:nvPr/>
        </p:nvCxnSpPr>
        <p:spPr>
          <a:xfrm>
            <a:off x="5566295" y="3907897"/>
            <a:ext cx="983207" cy="384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1385D4C-31E1-D75B-BF75-E2E2F20A8AC0}"/>
              </a:ext>
            </a:extLst>
          </p:cNvPr>
          <p:cNvSpPr txBox="1"/>
          <p:nvPr/>
        </p:nvSpPr>
        <p:spPr>
          <a:xfrm>
            <a:off x="5482712" y="3646658"/>
            <a:ext cx="410631" cy="370056"/>
          </a:xfrm>
          <a:prstGeom prst="rect">
            <a:avLst/>
          </a:prstGeom>
        </p:spPr>
        <p:txBody>
          <a:bodyPr vert="horz" wrap="none" lIns="0" tIns="0" rIns="0" bIns="0" rtlCol="0" anchor="t" anchorCtr="0">
            <a:noAutofit/>
          </a:bodyPr>
          <a:lstStyle/>
          <a:p>
            <a:pPr algn="l">
              <a:spcAft>
                <a:spcPts val="600"/>
              </a:spcAft>
            </a:pPr>
            <a:r>
              <a:rPr lang="en-US" sz="1000" dirty="0">
                <a:solidFill>
                  <a:schemeClr val="tx2"/>
                </a:solidFill>
              </a:rPr>
              <a:t>True</a:t>
            </a:r>
          </a:p>
        </p:txBody>
      </p:sp>
      <p:sp>
        <p:nvSpPr>
          <p:cNvPr id="71" name="Rounded Rectangle 70">
            <a:extLst>
              <a:ext uri="{FF2B5EF4-FFF2-40B4-BE49-F238E27FC236}">
                <a16:creationId xmlns:a16="http://schemas.microsoft.com/office/drawing/2014/main" id="{B0B31257-C941-8F1B-56E6-805E3700A205}"/>
              </a:ext>
            </a:extLst>
          </p:cNvPr>
          <p:cNvSpPr/>
          <p:nvPr/>
        </p:nvSpPr>
        <p:spPr>
          <a:xfrm>
            <a:off x="4033314" y="4656221"/>
            <a:ext cx="1530871" cy="684949"/>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dirty="0">
                <a:solidFill>
                  <a:schemeClr val="bg1"/>
                </a:solidFill>
              </a:rPr>
              <a:t>Score &lt; average</a:t>
            </a:r>
          </a:p>
        </p:txBody>
      </p:sp>
      <p:cxnSp>
        <p:nvCxnSpPr>
          <p:cNvPr id="72" name="Straight Arrow Connector 71">
            <a:extLst>
              <a:ext uri="{FF2B5EF4-FFF2-40B4-BE49-F238E27FC236}">
                <a16:creationId xmlns:a16="http://schemas.microsoft.com/office/drawing/2014/main" id="{AA1007AA-CBAA-8D8A-AEFD-3FB8CD9291D8}"/>
              </a:ext>
            </a:extLst>
          </p:cNvPr>
          <p:cNvCxnSpPr>
            <a:cxnSpLocks/>
            <a:stCxn id="27" idx="2"/>
            <a:endCxn id="71" idx="0"/>
          </p:cNvCxnSpPr>
          <p:nvPr/>
        </p:nvCxnSpPr>
        <p:spPr>
          <a:xfrm flipH="1">
            <a:off x="4798750" y="4250371"/>
            <a:ext cx="2110" cy="40585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75C8324-6EB7-0DD1-D48F-3B3CC5CCA394}"/>
              </a:ext>
            </a:extLst>
          </p:cNvPr>
          <p:cNvSpPr/>
          <p:nvPr/>
        </p:nvSpPr>
        <p:spPr>
          <a:xfrm>
            <a:off x="5593291" y="791792"/>
            <a:ext cx="1005418" cy="516466"/>
          </a:xfrm>
          <a:prstGeom prst="round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200" dirty="0" err="1">
                <a:ln w="0"/>
                <a:solidFill>
                  <a:schemeClr val="tx1"/>
                </a:solidFill>
                <a:effectLst>
                  <a:outerShdw blurRad="38100" dist="19050" dir="2700000" algn="tl" rotWithShape="0">
                    <a:schemeClr val="dk1">
                      <a:alpha val="40000"/>
                    </a:schemeClr>
                  </a:outerShdw>
                </a:effectLst>
              </a:rPr>
              <a:t>JaQuAD</a:t>
            </a:r>
            <a:r>
              <a:rPr lang="en-US" sz="1200" dirty="0">
                <a:ln w="0"/>
                <a:solidFill>
                  <a:schemeClr val="tx1"/>
                </a:solidFill>
                <a:effectLst>
                  <a:outerShdw blurRad="38100" dist="19050" dir="2700000" algn="tl" rotWithShape="0">
                    <a:schemeClr val="dk1">
                      <a:alpha val="40000"/>
                    </a:schemeClr>
                  </a:outerShdw>
                </a:effectLst>
              </a:rPr>
              <a:t> Query [Q]</a:t>
            </a:r>
          </a:p>
        </p:txBody>
      </p:sp>
      <p:cxnSp>
        <p:nvCxnSpPr>
          <p:cNvPr id="24" name="Elbow Connector 23">
            <a:extLst>
              <a:ext uri="{FF2B5EF4-FFF2-40B4-BE49-F238E27FC236}">
                <a16:creationId xmlns:a16="http://schemas.microsoft.com/office/drawing/2014/main" id="{6454F632-5D92-482D-F574-3BD27B078151}"/>
              </a:ext>
            </a:extLst>
          </p:cNvPr>
          <p:cNvCxnSpPr>
            <a:cxnSpLocks/>
            <a:stCxn id="3" idx="3"/>
          </p:cNvCxnSpPr>
          <p:nvPr/>
        </p:nvCxnSpPr>
        <p:spPr>
          <a:xfrm>
            <a:off x="3219452" y="1013885"/>
            <a:ext cx="1026585" cy="1026698"/>
          </a:xfrm>
          <a:prstGeom prst="bentConnector2">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0948709-EBAD-4814-F6DF-0A36C821AD70}"/>
              </a:ext>
            </a:extLst>
          </p:cNvPr>
          <p:cNvCxnSpPr>
            <a:cxnSpLocks/>
            <a:stCxn id="17" idx="1"/>
            <a:endCxn id="20" idx="0"/>
          </p:cNvCxnSpPr>
          <p:nvPr/>
        </p:nvCxnSpPr>
        <p:spPr>
          <a:xfrm rot="10800000" flipV="1">
            <a:off x="4803781" y="1050025"/>
            <a:ext cx="789510" cy="972478"/>
          </a:xfrm>
          <a:prstGeom prst="bentConnector2">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24E3733-D210-EF4C-E46A-AF3802BCB684}"/>
              </a:ext>
            </a:extLst>
          </p:cNvPr>
          <p:cNvSpPr txBox="1"/>
          <p:nvPr/>
        </p:nvSpPr>
        <p:spPr>
          <a:xfrm>
            <a:off x="4857752" y="4306887"/>
            <a:ext cx="410631" cy="370056"/>
          </a:xfrm>
          <a:prstGeom prst="rect">
            <a:avLst/>
          </a:prstGeom>
        </p:spPr>
        <p:txBody>
          <a:bodyPr vert="horz" wrap="none" lIns="0" tIns="0" rIns="0" bIns="0" rtlCol="0" anchor="t" anchorCtr="0">
            <a:noAutofit/>
          </a:bodyPr>
          <a:lstStyle/>
          <a:p>
            <a:pPr algn="l">
              <a:spcAft>
                <a:spcPts val="600"/>
              </a:spcAft>
            </a:pPr>
            <a:r>
              <a:rPr lang="en-US" sz="1000" dirty="0">
                <a:solidFill>
                  <a:schemeClr val="tx2"/>
                </a:solidFill>
              </a:rPr>
              <a:t>False</a:t>
            </a:r>
          </a:p>
        </p:txBody>
      </p:sp>
    </p:spTree>
    <p:extLst>
      <p:ext uri="{BB962C8B-B14F-4D97-AF65-F5344CB8AC3E}">
        <p14:creationId xmlns:p14="http://schemas.microsoft.com/office/powerpoint/2010/main" val="160297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31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6512356" cy="3319330"/>
          </a:xfrm>
        </p:spPr>
        <p:txBody>
          <a:bodyPr/>
          <a:lstStyle/>
          <a:p>
            <a:r>
              <a:rPr lang="en-GB" sz="1600" dirty="0">
                <a:latin typeface="+mn-lt"/>
              </a:rPr>
              <a:t>1. Text Chunking in Retrieval Augmented Generation (RAG)</a:t>
            </a:r>
            <a:br>
              <a:rPr lang="en-GB" sz="1600" dirty="0">
                <a:latin typeface="+mn-lt"/>
              </a:rPr>
            </a:br>
            <a:br>
              <a:rPr lang="en-GB" sz="1600" dirty="0">
                <a:latin typeface="+mn-lt"/>
              </a:rPr>
            </a:br>
            <a:r>
              <a:rPr lang="en-GB" sz="1600" dirty="0">
                <a:latin typeface="+mn-lt"/>
              </a:rPr>
              <a:t>2. Why it is essential ?</a:t>
            </a:r>
            <a:br>
              <a:rPr lang="en-GB" sz="1600" dirty="0">
                <a:latin typeface="+mn-lt"/>
              </a:rPr>
            </a:br>
            <a:br>
              <a:rPr lang="en-GB" sz="1600" dirty="0">
                <a:latin typeface="+mn-lt"/>
              </a:rPr>
            </a:br>
            <a:r>
              <a:rPr lang="en-GB" sz="1600" dirty="0">
                <a:latin typeface="+mn-lt"/>
              </a:rPr>
              <a:t>3. Key design considerations ?</a:t>
            </a:r>
            <a:br>
              <a:rPr lang="en-GB" sz="1600" dirty="0">
                <a:latin typeface="+mn-lt"/>
              </a:rPr>
            </a:br>
            <a:br>
              <a:rPr lang="en-GB" sz="1600" dirty="0">
                <a:latin typeface="+mn-lt"/>
              </a:rPr>
            </a:br>
            <a:r>
              <a:rPr lang="en-GB" sz="1600" dirty="0">
                <a:latin typeface="+mn-lt"/>
              </a:rPr>
              <a:t>4. Chunking methods</a:t>
            </a:r>
            <a:br>
              <a:rPr lang="en-GB" sz="1600" dirty="0">
                <a:latin typeface="+mn-lt"/>
              </a:rPr>
            </a:br>
            <a:br>
              <a:rPr lang="en-GB" sz="1600" dirty="0">
                <a:latin typeface="+mn-lt"/>
              </a:rPr>
            </a:br>
            <a:r>
              <a:rPr lang="en-GB" sz="1600" dirty="0">
                <a:latin typeface="+mn-lt"/>
              </a:rPr>
              <a:t>5. Estimate best chunk size for use-case</a:t>
            </a:r>
            <a:br>
              <a:rPr lang="en-GB" sz="1600" dirty="0">
                <a:latin typeface="+mn-lt"/>
              </a:rPr>
            </a:br>
            <a:br>
              <a:rPr lang="en-GB" sz="1600" dirty="0">
                <a:latin typeface="+mn-lt"/>
              </a:rPr>
            </a:br>
            <a:r>
              <a:rPr lang="en-GB" sz="1600" dirty="0">
                <a:latin typeface="+mn-lt"/>
              </a:rPr>
              <a:t>6. Sample calculation</a:t>
            </a:r>
            <a:br>
              <a:rPr lang="en-GB" sz="1600" dirty="0">
                <a:latin typeface="+mn-lt"/>
              </a:rPr>
            </a:br>
            <a:br>
              <a:rPr lang="en-GB" sz="1600" dirty="0">
                <a:latin typeface="+mn-lt"/>
              </a:rPr>
            </a:br>
            <a:r>
              <a:rPr lang="en-GB" sz="1600" dirty="0">
                <a:latin typeface="+mn-lt"/>
              </a:rPr>
              <a:t>7. Experiment Setup</a:t>
            </a:r>
            <a:br>
              <a:rPr lang="en-GB" sz="1600" dirty="0">
                <a:latin typeface="+mn-lt"/>
              </a:rPr>
            </a:br>
            <a:br>
              <a:rPr lang="en-GB" sz="1600" dirty="0">
                <a:latin typeface="+mn-lt"/>
              </a:rPr>
            </a:br>
            <a:r>
              <a:rPr lang="en-GB" sz="1600" dirty="0">
                <a:latin typeface="+mn-lt"/>
              </a:rPr>
              <a:t>8. Lets Collaborate for DS Corner</a:t>
            </a:r>
            <a:br>
              <a:rPr lang="en-GB" sz="1600" dirty="0"/>
            </a:br>
            <a:endParaRPr lang="en-GB" sz="1600" dirty="0"/>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6512357" cy="812530"/>
          </a:xfrm>
        </p:spPr>
        <p:txBody>
          <a:bodyPr/>
          <a:lstStyle/>
          <a:p>
            <a:r>
              <a:rPr lang="en-GB" dirty="0"/>
              <a:t>What we will cover:</a:t>
            </a:r>
          </a:p>
        </p:txBody>
      </p:sp>
    </p:spTree>
    <p:extLst>
      <p:ext uri="{BB962C8B-B14F-4D97-AF65-F5344CB8AC3E}">
        <p14:creationId xmlns:p14="http://schemas.microsoft.com/office/powerpoint/2010/main" val="89172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927929" y="435485"/>
            <a:ext cx="10195200" cy="533400"/>
          </a:xfrm>
        </p:spPr>
        <p:txBody>
          <a:bodyPr/>
          <a:lstStyle/>
          <a:p>
            <a:r>
              <a:rPr lang="en-GB" dirty="0"/>
              <a:t>Text chunking in RAG : Introduction</a:t>
            </a:r>
          </a:p>
        </p:txBody>
      </p:sp>
      <p:sp>
        <p:nvSpPr>
          <p:cNvPr id="3" name="TextBox 2">
            <a:extLst>
              <a:ext uri="{FF2B5EF4-FFF2-40B4-BE49-F238E27FC236}">
                <a16:creationId xmlns:a16="http://schemas.microsoft.com/office/drawing/2014/main" id="{D6BF9F4B-B439-4CFF-8C50-E4CD6ABF4485}"/>
              </a:ext>
            </a:extLst>
          </p:cNvPr>
          <p:cNvSpPr txBox="1"/>
          <p:nvPr/>
        </p:nvSpPr>
        <p:spPr>
          <a:xfrm>
            <a:off x="927929" y="1148745"/>
            <a:ext cx="10265671" cy="6555641"/>
          </a:xfrm>
          <a:prstGeom prst="rect">
            <a:avLst/>
          </a:prstGeom>
          <a:noFill/>
        </p:spPr>
        <p:txBody>
          <a:bodyPr wrap="square" lIns="0" tIns="0" rIns="0" bIns="0" rtlCol="0">
            <a:spAutoFit/>
          </a:bodyPr>
          <a:lstStyle/>
          <a:p>
            <a:r>
              <a:rPr lang="en-IN" sz="1200" dirty="0">
                <a:solidFill>
                  <a:schemeClr val="tx2"/>
                </a:solidFill>
              </a:rPr>
              <a:t>In LLM context, </a:t>
            </a:r>
            <a:r>
              <a:rPr lang="en-IN" sz="1200" b="1" dirty="0">
                <a:solidFill>
                  <a:schemeClr val="tx2"/>
                </a:solidFill>
              </a:rPr>
              <a:t>Text chunking</a:t>
            </a:r>
            <a:r>
              <a:rPr lang="en-IN" sz="1200" dirty="0">
                <a:solidFill>
                  <a:schemeClr val="tx2"/>
                </a:solidFill>
              </a:rPr>
              <a:t> refers to the process of splitting down large pieces of </a:t>
            </a:r>
            <a:r>
              <a:rPr lang="en-IN" sz="1200" i="1" dirty="0">
                <a:solidFill>
                  <a:schemeClr val="tx2"/>
                </a:solidFill>
              </a:rPr>
              <a:t>structured</a:t>
            </a:r>
            <a:r>
              <a:rPr lang="en-IN" sz="1200" dirty="0">
                <a:solidFill>
                  <a:schemeClr val="tx2"/>
                </a:solidFill>
              </a:rPr>
              <a:t> or </a:t>
            </a:r>
            <a:r>
              <a:rPr lang="en-IN" sz="1200" i="1" dirty="0">
                <a:solidFill>
                  <a:schemeClr val="tx2"/>
                </a:solidFill>
              </a:rPr>
              <a:t>unstructured</a:t>
            </a:r>
            <a:r>
              <a:rPr lang="en-IN" sz="1200" dirty="0">
                <a:solidFill>
                  <a:schemeClr val="tx2"/>
                </a:solidFill>
              </a:rPr>
              <a:t> document text(s) into smaller </a:t>
            </a:r>
            <a:r>
              <a:rPr lang="en-IN" sz="1200" i="1" dirty="0">
                <a:solidFill>
                  <a:schemeClr val="tx2"/>
                </a:solidFill>
              </a:rPr>
              <a:t>segments</a:t>
            </a:r>
            <a:r>
              <a:rPr lang="en-IN" sz="1200" dirty="0">
                <a:solidFill>
                  <a:schemeClr val="tx2"/>
                </a:solidFill>
              </a:rPr>
              <a:t>. These segments are expected to be meaningful and manageable enough to support an explicit </a:t>
            </a:r>
            <a:r>
              <a:rPr lang="en-IN" sz="1200" b="1" i="1" dirty="0">
                <a:solidFill>
                  <a:schemeClr val="tx2"/>
                </a:solidFill>
              </a:rPr>
              <a:t>request of retrieval </a:t>
            </a:r>
            <a:r>
              <a:rPr lang="en-IN" sz="1200" dirty="0">
                <a:solidFill>
                  <a:schemeClr val="tx2"/>
                </a:solidFill>
              </a:rPr>
              <a:t>made by LLM for any downstream application like machine translation, text-summarization, question-answering etc.</a:t>
            </a:r>
          </a:p>
          <a:p>
            <a:endParaRPr lang="en-IN" sz="1200" dirty="0">
              <a:solidFill>
                <a:schemeClr val="tx2"/>
              </a:solidFill>
            </a:endParaRPr>
          </a:p>
          <a:p>
            <a:r>
              <a:rPr lang="en-IN" sz="1200" dirty="0">
                <a:solidFill>
                  <a:schemeClr val="tx2"/>
                </a:solidFill>
              </a:rPr>
              <a:t>LLM comprehends and responds quite differently based on whether the text chunks and thereby the embedding content is </a:t>
            </a:r>
            <a:r>
              <a:rPr lang="en-IN" sz="1200" i="1" dirty="0">
                <a:solidFill>
                  <a:schemeClr val="tx2"/>
                </a:solidFill>
              </a:rPr>
              <a:t>short</a:t>
            </a:r>
            <a:r>
              <a:rPr lang="en-IN" sz="1200" dirty="0">
                <a:solidFill>
                  <a:schemeClr val="tx2"/>
                </a:solidFill>
              </a:rPr>
              <a:t> (like sentences or phrases) or </a:t>
            </a:r>
            <a:r>
              <a:rPr lang="en-IN" sz="1200" i="1" dirty="0">
                <a:solidFill>
                  <a:schemeClr val="tx2"/>
                </a:solidFill>
              </a:rPr>
              <a:t>long-types</a:t>
            </a:r>
            <a:r>
              <a:rPr lang="en-IN" sz="1200" dirty="0">
                <a:solidFill>
                  <a:schemeClr val="tx2"/>
                </a:solidFill>
              </a:rPr>
              <a:t> (like paragraphs or pages).</a:t>
            </a:r>
          </a:p>
          <a:p>
            <a:pPr>
              <a:spcAft>
                <a:spcPts val="600"/>
              </a:spcAft>
            </a:pPr>
            <a:endParaRPr lang="en-IN" sz="1200" dirty="0">
              <a:solidFill>
                <a:schemeClr val="tx2"/>
              </a:solidFill>
            </a:endParaRPr>
          </a:p>
          <a:p>
            <a:pPr>
              <a:spcAft>
                <a:spcPts val="600"/>
              </a:spcAft>
            </a:pPr>
            <a:r>
              <a:rPr lang="en-IN" sz="1200" dirty="0">
                <a:solidFill>
                  <a:schemeClr val="tx2"/>
                </a:solidFill>
              </a:rPr>
              <a:t>Embedding vectors for </a:t>
            </a:r>
            <a:r>
              <a:rPr lang="en-IN" sz="1200" i="1" dirty="0">
                <a:solidFill>
                  <a:schemeClr val="tx2"/>
                </a:solidFill>
              </a:rPr>
              <a:t>short-type</a:t>
            </a:r>
            <a:r>
              <a:rPr lang="en-IN" sz="1200" dirty="0">
                <a:solidFill>
                  <a:schemeClr val="tx2"/>
                </a:solidFill>
              </a:rPr>
              <a:t> texts may miss out on broader contextual information found in a paragraph or document. (</a:t>
            </a:r>
            <a:r>
              <a:rPr lang="en-IN" sz="1200" b="1" dirty="0">
                <a:solidFill>
                  <a:schemeClr val="tx2"/>
                </a:solidFill>
              </a:rPr>
              <a:t>too short problem</a:t>
            </a:r>
            <a:r>
              <a:rPr lang="en-IN" sz="1200" dirty="0">
                <a:solidFill>
                  <a:schemeClr val="tx2"/>
                </a:solidFill>
              </a:rPr>
              <a:t>)</a:t>
            </a:r>
          </a:p>
          <a:p>
            <a:pPr>
              <a:spcAft>
                <a:spcPts val="600"/>
              </a:spcAft>
            </a:pPr>
            <a:endParaRPr lang="en-IN" sz="1200" dirty="0">
              <a:solidFill>
                <a:schemeClr val="tx2"/>
              </a:solidFill>
            </a:endParaRPr>
          </a:p>
          <a:p>
            <a:pPr>
              <a:spcAft>
                <a:spcPts val="600"/>
              </a:spcAft>
            </a:pPr>
            <a:r>
              <a:rPr lang="en-IN" sz="1200" dirty="0">
                <a:solidFill>
                  <a:schemeClr val="tx2"/>
                </a:solidFill>
              </a:rPr>
              <a:t>Embedding vectors for </a:t>
            </a:r>
            <a:r>
              <a:rPr lang="en-IN" sz="1200" i="1" dirty="0">
                <a:solidFill>
                  <a:schemeClr val="tx2"/>
                </a:solidFill>
              </a:rPr>
              <a:t>long-type</a:t>
            </a:r>
            <a:r>
              <a:rPr lang="en-IN" sz="1200" dirty="0">
                <a:solidFill>
                  <a:schemeClr val="tx2"/>
                </a:solidFill>
              </a:rPr>
              <a:t> texts takes into account the overall theme and the sentence relationships. This results on broader understanding, but might cause some noise or diminish the importance of individual sentences. (</a:t>
            </a:r>
            <a:r>
              <a:rPr lang="en-IN" sz="1200" b="1" dirty="0">
                <a:solidFill>
                  <a:schemeClr val="tx2"/>
                </a:solidFill>
              </a:rPr>
              <a:t>too long problem</a:t>
            </a:r>
            <a:r>
              <a:rPr lang="en-IN" sz="1200" dirty="0">
                <a:solidFill>
                  <a:schemeClr val="tx2"/>
                </a:solidFill>
              </a:rPr>
              <a:t>)</a:t>
            </a:r>
          </a:p>
          <a:p>
            <a:pPr marL="285750" indent="-285750">
              <a:spcAft>
                <a:spcPts val="600"/>
              </a:spcAft>
              <a:buFont typeface="Arial" panose="020B0604020202020204" pitchFamily="34" charset="0"/>
              <a:buChar char="•"/>
            </a:pPr>
            <a:endParaRPr lang="en-IN" sz="1200" dirty="0">
              <a:solidFill>
                <a:schemeClr val="tx2"/>
              </a:solidFill>
            </a:endParaRPr>
          </a:p>
          <a:p>
            <a:r>
              <a:rPr lang="en-IN" sz="1200" dirty="0">
                <a:solidFill>
                  <a:schemeClr val="tx2"/>
                </a:solidFill>
              </a:rPr>
              <a:t>The </a:t>
            </a:r>
            <a:r>
              <a:rPr lang="en-IN" sz="1200" i="1" dirty="0">
                <a:solidFill>
                  <a:schemeClr val="tx2"/>
                </a:solidFill>
              </a:rPr>
              <a:t>query length </a:t>
            </a:r>
            <a:r>
              <a:rPr lang="en-IN" sz="1200" dirty="0">
                <a:solidFill>
                  <a:schemeClr val="tx2"/>
                </a:solidFill>
              </a:rPr>
              <a:t>also plays a significant role in establishing relationship </a:t>
            </a:r>
          </a:p>
          <a:p>
            <a:r>
              <a:rPr lang="en-IN" sz="1200" dirty="0">
                <a:solidFill>
                  <a:schemeClr val="tx2"/>
                </a:solidFill>
              </a:rPr>
              <a:t>between embedding vectors,</a:t>
            </a:r>
          </a:p>
          <a:p>
            <a:endParaRPr lang="en-IN" sz="1200" dirty="0">
              <a:solidFill>
                <a:schemeClr val="tx2"/>
              </a:solidFill>
            </a:endParaRPr>
          </a:p>
          <a:p>
            <a:endParaRPr lang="en-IN" sz="1200" dirty="0">
              <a:solidFill>
                <a:schemeClr val="tx2"/>
              </a:solidFill>
            </a:endParaRPr>
          </a:p>
          <a:p>
            <a:endParaRPr lang="en-IN" sz="1200" dirty="0">
              <a:solidFill>
                <a:schemeClr val="tx2"/>
              </a:solidFill>
            </a:endParaRPr>
          </a:p>
          <a:p>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a:spcAft>
                <a:spcPts val="600"/>
              </a:spcAft>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p:txBody>
      </p:sp>
      <p:pic>
        <p:nvPicPr>
          <p:cNvPr id="1026" name="Picture 2" descr="Chunking Strategies for LLM Applications | Pinecone">
            <a:extLst>
              <a:ext uri="{FF2B5EF4-FFF2-40B4-BE49-F238E27FC236}">
                <a16:creationId xmlns:a16="http://schemas.microsoft.com/office/drawing/2014/main" id="{A798D0C1-480C-A0B1-CB93-D0AEE55A2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265" y="3558322"/>
            <a:ext cx="3954864" cy="2344751"/>
          </a:xfrm>
          <a:prstGeom prst="rect">
            <a:avLst/>
          </a:prstGeom>
          <a:noFill/>
          <a:extLst>
            <a:ext uri="{909E8E84-426E-40DD-AFC4-6F175D3DCCD1}">
              <a14:hiddenFill xmlns:a14="http://schemas.microsoft.com/office/drawing/2010/main">
                <a:solidFill>
                  <a:srgbClr val="FFFFFF"/>
                </a:solidFill>
              </a14:hiddenFill>
            </a:ext>
          </a:extLst>
        </p:spPr>
      </p:pic>
      <p:sp>
        <p:nvSpPr>
          <p:cNvPr id="4" name="Diamond 3">
            <a:extLst>
              <a:ext uri="{FF2B5EF4-FFF2-40B4-BE49-F238E27FC236}">
                <a16:creationId xmlns:a16="http://schemas.microsoft.com/office/drawing/2014/main" id="{FB7689A5-A6A0-92C7-B328-0F9AB8E15EF9}"/>
              </a:ext>
            </a:extLst>
          </p:cNvPr>
          <p:cNvSpPr/>
          <p:nvPr/>
        </p:nvSpPr>
        <p:spPr>
          <a:xfrm>
            <a:off x="976900" y="4224131"/>
            <a:ext cx="1796886" cy="566530"/>
          </a:xfrm>
          <a:prstGeom prst="diamond">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00" dirty="0">
                <a:solidFill>
                  <a:schemeClr val="bg1"/>
                </a:solidFill>
              </a:rPr>
              <a:t>Short query</a:t>
            </a:r>
          </a:p>
        </p:txBody>
      </p:sp>
      <p:sp>
        <p:nvSpPr>
          <p:cNvPr id="5" name="Double Brace 4">
            <a:extLst>
              <a:ext uri="{FF2B5EF4-FFF2-40B4-BE49-F238E27FC236}">
                <a16:creationId xmlns:a16="http://schemas.microsoft.com/office/drawing/2014/main" id="{DBCADA4F-9C43-6112-32C4-B0C94CA2EB11}"/>
              </a:ext>
            </a:extLst>
          </p:cNvPr>
          <p:cNvSpPr/>
          <p:nvPr/>
        </p:nvSpPr>
        <p:spPr>
          <a:xfrm>
            <a:off x="2953023" y="4300864"/>
            <a:ext cx="1759225" cy="429834"/>
          </a:xfrm>
          <a:prstGeom prst="bracePair">
            <a:avLst>
              <a:gd name="adj" fmla="val 25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4BE4BF8-3B18-1CBE-C4E7-F9BA3ECF5EAB}"/>
              </a:ext>
            </a:extLst>
          </p:cNvPr>
          <p:cNvSpPr txBox="1"/>
          <p:nvPr/>
        </p:nvSpPr>
        <p:spPr>
          <a:xfrm>
            <a:off x="1272209" y="4740965"/>
            <a:ext cx="914400" cy="91440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cxnSp>
        <p:nvCxnSpPr>
          <p:cNvPr id="8" name="Straight Arrow Connector 7">
            <a:extLst>
              <a:ext uri="{FF2B5EF4-FFF2-40B4-BE49-F238E27FC236}">
                <a16:creationId xmlns:a16="http://schemas.microsoft.com/office/drawing/2014/main" id="{101A957C-A1D2-EE35-A172-2CEEB52AFD4E}"/>
              </a:ext>
            </a:extLst>
          </p:cNvPr>
          <p:cNvCxnSpPr>
            <a:cxnSpLocks/>
            <a:stCxn id="4" idx="3"/>
          </p:cNvCxnSpPr>
          <p:nvPr/>
        </p:nvCxnSpPr>
        <p:spPr>
          <a:xfrm>
            <a:off x="2773786" y="4507396"/>
            <a:ext cx="199845"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9FCD03-7313-1931-87CB-3F4BFF72D6E1}"/>
              </a:ext>
            </a:extLst>
          </p:cNvPr>
          <p:cNvSpPr txBox="1"/>
          <p:nvPr/>
        </p:nvSpPr>
        <p:spPr>
          <a:xfrm>
            <a:off x="3132259" y="4393096"/>
            <a:ext cx="1759226" cy="228600"/>
          </a:xfrm>
          <a:prstGeom prst="rect">
            <a:avLst/>
          </a:prstGeom>
        </p:spPr>
        <p:txBody>
          <a:bodyPr vert="horz" wrap="square" lIns="0" tIns="0" rIns="0" bIns="0" rtlCol="0" anchor="t" anchorCtr="0">
            <a:noAutofit/>
          </a:bodyPr>
          <a:lstStyle/>
          <a:p>
            <a:pPr algn="l">
              <a:spcAft>
                <a:spcPts val="600"/>
              </a:spcAft>
            </a:pPr>
            <a:r>
              <a:rPr lang="en-US" sz="1100" dirty="0">
                <a:solidFill>
                  <a:schemeClr val="tx2"/>
                </a:solidFill>
              </a:rPr>
              <a:t> Sentence Embedding</a:t>
            </a:r>
          </a:p>
        </p:txBody>
      </p:sp>
      <p:sp>
        <p:nvSpPr>
          <p:cNvPr id="13" name="Decagon 12">
            <a:extLst>
              <a:ext uri="{FF2B5EF4-FFF2-40B4-BE49-F238E27FC236}">
                <a16:creationId xmlns:a16="http://schemas.microsoft.com/office/drawing/2014/main" id="{412EDF9C-E8E0-F5B7-9B54-0FDF3A91C733}"/>
              </a:ext>
            </a:extLst>
          </p:cNvPr>
          <p:cNvSpPr/>
          <p:nvPr/>
        </p:nvSpPr>
        <p:spPr>
          <a:xfrm>
            <a:off x="1272209" y="5029199"/>
            <a:ext cx="1162878" cy="556591"/>
          </a:xfrm>
          <a:prstGeom prst="decag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00" dirty="0">
                <a:solidFill>
                  <a:schemeClr val="bg1"/>
                </a:solidFill>
              </a:rPr>
              <a:t>  Long query</a:t>
            </a:r>
          </a:p>
        </p:txBody>
      </p:sp>
      <p:sp>
        <p:nvSpPr>
          <p:cNvPr id="14" name="Double Brace 13">
            <a:extLst>
              <a:ext uri="{FF2B5EF4-FFF2-40B4-BE49-F238E27FC236}">
                <a16:creationId xmlns:a16="http://schemas.microsoft.com/office/drawing/2014/main" id="{961C006B-1C2F-6880-98BC-FB5B8CBCB21A}"/>
              </a:ext>
            </a:extLst>
          </p:cNvPr>
          <p:cNvSpPr/>
          <p:nvPr/>
        </p:nvSpPr>
        <p:spPr>
          <a:xfrm>
            <a:off x="2933342" y="5090418"/>
            <a:ext cx="1759225" cy="429834"/>
          </a:xfrm>
          <a:prstGeom prst="bracePair">
            <a:avLst>
              <a:gd name="adj" fmla="val 25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F01395-2169-1CC7-C72B-A126D2C9D15C}"/>
              </a:ext>
            </a:extLst>
          </p:cNvPr>
          <p:cNvCxnSpPr>
            <a:cxnSpLocks/>
            <a:endCxn id="14" idx="1"/>
          </p:cNvCxnSpPr>
          <p:nvPr/>
        </p:nvCxnSpPr>
        <p:spPr>
          <a:xfrm>
            <a:off x="2435087" y="5305335"/>
            <a:ext cx="498255"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60E9AD-D726-9D93-CB09-7B079955A2F2}"/>
              </a:ext>
            </a:extLst>
          </p:cNvPr>
          <p:cNvSpPr txBox="1"/>
          <p:nvPr/>
        </p:nvSpPr>
        <p:spPr>
          <a:xfrm>
            <a:off x="3107774" y="5219074"/>
            <a:ext cx="1759226" cy="228600"/>
          </a:xfrm>
          <a:prstGeom prst="rect">
            <a:avLst/>
          </a:prstGeom>
        </p:spPr>
        <p:txBody>
          <a:bodyPr vert="horz" wrap="square" lIns="0" tIns="0" rIns="0" bIns="0" rtlCol="0" anchor="t" anchorCtr="0">
            <a:noAutofit/>
          </a:bodyPr>
          <a:lstStyle/>
          <a:p>
            <a:pPr algn="l">
              <a:spcAft>
                <a:spcPts val="600"/>
              </a:spcAft>
            </a:pPr>
            <a:r>
              <a:rPr lang="en-US" sz="1100" dirty="0">
                <a:solidFill>
                  <a:schemeClr val="tx2"/>
                </a:solidFill>
              </a:rPr>
              <a:t>Paragraph Embedding</a:t>
            </a:r>
          </a:p>
        </p:txBody>
      </p:sp>
    </p:spTree>
    <p:extLst>
      <p:ext uri="{BB962C8B-B14F-4D97-AF65-F5344CB8AC3E}">
        <p14:creationId xmlns:p14="http://schemas.microsoft.com/office/powerpoint/2010/main" val="365749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927929" y="435485"/>
            <a:ext cx="10195200" cy="533400"/>
          </a:xfrm>
        </p:spPr>
        <p:txBody>
          <a:bodyPr/>
          <a:lstStyle/>
          <a:p>
            <a:r>
              <a:rPr lang="en-GB" dirty="0"/>
              <a:t>Text chunking in RAG : Reference Architecture</a:t>
            </a:r>
          </a:p>
        </p:txBody>
      </p:sp>
      <p:pic>
        <p:nvPicPr>
          <p:cNvPr id="7" name="Picture 6">
            <a:extLst>
              <a:ext uri="{FF2B5EF4-FFF2-40B4-BE49-F238E27FC236}">
                <a16:creationId xmlns:a16="http://schemas.microsoft.com/office/drawing/2014/main" id="{68FE3EB0-F038-0BDE-A66F-2DB28F8BDE22}"/>
              </a:ext>
            </a:extLst>
          </p:cNvPr>
          <p:cNvPicPr>
            <a:picLocks noChangeAspect="1"/>
          </p:cNvPicPr>
          <p:nvPr/>
        </p:nvPicPr>
        <p:blipFill>
          <a:blip r:embed="rId2"/>
          <a:stretch>
            <a:fillRect/>
          </a:stretch>
        </p:blipFill>
        <p:spPr>
          <a:xfrm>
            <a:off x="585568" y="1636413"/>
            <a:ext cx="5733751" cy="3208196"/>
          </a:xfrm>
          <a:prstGeom prst="rect">
            <a:avLst/>
          </a:prstGeom>
        </p:spPr>
      </p:pic>
      <p:sp>
        <p:nvSpPr>
          <p:cNvPr id="10" name="TextBox 9">
            <a:extLst>
              <a:ext uri="{FF2B5EF4-FFF2-40B4-BE49-F238E27FC236}">
                <a16:creationId xmlns:a16="http://schemas.microsoft.com/office/drawing/2014/main" id="{05579D12-C1A8-151A-5ED6-CE5EE2783D39}"/>
              </a:ext>
            </a:extLst>
          </p:cNvPr>
          <p:cNvSpPr txBox="1"/>
          <p:nvPr/>
        </p:nvSpPr>
        <p:spPr>
          <a:xfrm>
            <a:off x="280657" y="5341545"/>
            <a:ext cx="0" cy="0"/>
          </a:xfrm>
          <a:prstGeom prst="rect">
            <a:avLst/>
          </a:prstGeom>
        </p:spPr>
        <p:txBody>
          <a:bodyPr vert="horz" wrap="none" lIns="0" tIns="0" rIns="0" bIns="0" rtlCol="0" anchor="t" anchorCtr="0">
            <a:noAutofit/>
          </a:bodyPr>
          <a:lstStyle/>
          <a:p>
            <a:pPr algn="l">
              <a:spcAft>
                <a:spcPts val="600"/>
              </a:spcAft>
            </a:pPr>
            <a:r>
              <a:rPr lang="en-US" sz="900" b="1" dirty="0">
                <a:solidFill>
                  <a:schemeClr val="tx2"/>
                </a:solidFill>
              </a:rPr>
              <a:t>Source : </a:t>
            </a:r>
            <a:r>
              <a:rPr lang="en-IN" sz="900" dirty="0">
                <a:hlinkClick r:id="rId3"/>
              </a:rPr>
              <a:t>GO - Global Lighthouse Program - Regional LH Hubs - May 2023_Data_Science_Corner.pdf - All Documents (kpmg.com)</a:t>
            </a:r>
            <a:endParaRPr lang="en-US" sz="900" b="1" dirty="0">
              <a:solidFill>
                <a:schemeClr val="tx2"/>
              </a:solidFill>
            </a:endParaRPr>
          </a:p>
        </p:txBody>
      </p:sp>
      <p:sp>
        <p:nvSpPr>
          <p:cNvPr id="11" name="Rectangle 10">
            <a:extLst>
              <a:ext uri="{FF2B5EF4-FFF2-40B4-BE49-F238E27FC236}">
                <a16:creationId xmlns:a16="http://schemas.microsoft.com/office/drawing/2014/main" id="{D9C146AE-EFD3-68CB-F802-B1A02F79B77C}"/>
              </a:ext>
            </a:extLst>
          </p:cNvPr>
          <p:cNvSpPr/>
          <p:nvPr/>
        </p:nvSpPr>
        <p:spPr>
          <a:xfrm>
            <a:off x="7930836" y="1258434"/>
            <a:ext cx="3920150" cy="3911087"/>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IN" sz="1000" dirty="0"/>
              <a:t>Large pre-trained language models have been shown to store factual knowledge in their parameters, and achieve state-of-the-art results when fine-tuned on downstream NLP tasks. However, their ability to access and precisely manipulate knowledge is still limited, and hence on knowledge-intensive tasks, their performance lags </a:t>
            </a:r>
            <a:r>
              <a:rPr lang="en-IN" sz="1000" dirty="0">
                <a:solidFill>
                  <a:schemeClr val="tx1"/>
                </a:solidFill>
              </a:rPr>
              <a:t>behind task-specific architectures. Additionally, providing </a:t>
            </a:r>
            <a:r>
              <a:rPr lang="en-IN" sz="1000" dirty="0"/>
              <a:t>provenance for their decisions and updating their world knowledge remain open research problems. Pretrained models with a differentiable access mechanism to explicit non-parametric memory have so far been only investigated for extractive downstream tasks. </a:t>
            </a:r>
            <a:r>
              <a:rPr lang="en-IN" sz="1000" dirty="0">
                <a:solidFill>
                  <a:schemeClr val="tx1"/>
                </a:solidFill>
              </a:rPr>
              <a:t>We explore a general-purpose fine-tuning recipe for retrieval-augmented </a:t>
            </a:r>
            <a:r>
              <a:rPr lang="en-IN" sz="1000" dirty="0"/>
              <a:t>generation (RAG) — models which combine pre-trained parametric and non-parametric memory for language generation. We introduce RAG models where the parametric memory is a pre-trained seq2seq model and the non-parametric memory is a dense vector index of Wikipedia, accessed with a pre-trained neural </a:t>
            </a:r>
            <a:r>
              <a:rPr lang="en-IN" sz="1000" dirty="0">
                <a:solidFill>
                  <a:schemeClr val="tx1"/>
                </a:solidFill>
              </a:rPr>
              <a:t>retriever. We compare two RAG formulations, one which conditions on the same retrieved passages across the whole generated sequence, and another which can use different passages per token</a:t>
            </a:r>
            <a:r>
              <a:rPr lang="en-IN" sz="1000" dirty="0"/>
              <a:t>. We fine-tune and evaluate our models on a wide range of </a:t>
            </a:r>
            <a:r>
              <a:rPr lang="en-IN" sz="1000" dirty="0" err="1"/>
              <a:t>knowledgeintensive</a:t>
            </a:r>
            <a:r>
              <a:rPr lang="en-IN" sz="1000" dirty="0"/>
              <a:t> NLP tasks and set the state of the art on three open domain QA tasks, outperforming parametric seq2seq models and task-specific retrieve-and-extract architectures. </a:t>
            </a:r>
            <a:endParaRPr lang="en-US" sz="1000" dirty="0" err="1">
              <a:solidFill>
                <a:schemeClr val="bg1"/>
              </a:solidFill>
            </a:endParaRPr>
          </a:p>
        </p:txBody>
      </p:sp>
      <p:cxnSp>
        <p:nvCxnSpPr>
          <p:cNvPr id="19" name="Straight Arrow Connector 18">
            <a:extLst>
              <a:ext uri="{FF2B5EF4-FFF2-40B4-BE49-F238E27FC236}">
                <a16:creationId xmlns:a16="http://schemas.microsoft.com/office/drawing/2014/main" id="{FBA7E40C-3252-1158-A476-AD9A67BC28B2}"/>
              </a:ext>
            </a:extLst>
          </p:cNvPr>
          <p:cNvCxnSpPr>
            <a:cxnSpLocks/>
          </p:cNvCxnSpPr>
          <p:nvPr/>
        </p:nvCxnSpPr>
        <p:spPr>
          <a:xfrm flipV="1">
            <a:off x="2009869" y="1258434"/>
            <a:ext cx="5839485" cy="74238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9CE7D3-3364-A7B7-6FBA-2FFCC54FFB18}"/>
              </a:ext>
            </a:extLst>
          </p:cNvPr>
          <p:cNvCxnSpPr>
            <a:cxnSpLocks/>
          </p:cNvCxnSpPr>
          <p:nvPr/>
        </p:nvCxnSpPr>
        <p:spPr>
          <a:xfrm>
            <a:off x="2009869" y="2534970"/>
            <a:ext cx="5839485" cy="263455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69C522-10B9-CF85-918D-F657F408B86F}"/>
              </a:ext>
            </a:extLst>
          </p:cNvPr>
          <p:cNvSpPr/>
          <p:nvPr/>
        </p:nvSpPr>
        <p:spPr>
          <a:xfrm>
            <a:off x="7967048" y="1457607"/>
            <a:ext cx="3793402" cy="9325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noFill/>
            </a:endParaRPr>
          </a:p>
        </p:txBody>
      </p:sp>
      <p:sp>
        <p:nvSpPr>
          <p:cNvPr id="31" name="Rectangle 30">
            <a:extLst>
              <a:ext uri="{FF2B5EF4-FFF2-40B4-BE49-F238E27FC236}">
                <a16:creationId xmlns:a16="http://schemas.microsoft.com/office/drawing/2014/main" id="{E5F1B981-7F32-0BE5-3BDA-94DE7D43A6F6}"/>
              </a:ext>
            </a:extLst>
          </p:cNvPr>
          <p:cNvSpPr/>
          <p:nvPr/>
        </p:nvSpPr>
        <p:spPr>
          <a:xfrm>
            <a:off x="7967048" y="2213409"/>
            <a:ext cx="3793402" cy="9325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noFill/>
            </a:endParaRPr>
          </a:p>
        </p:txBody>
      </p:sp>
      <p:sp>
        <p:nvSpPr>
          <p:cNvPr id="32" name="Rectangle 31">
            <a:extLst>
              <a:ext uri="{FF2B5EF4-FFF2-40B4-BE49-F238E27FC236}">
                <a16:creationId xmlns:a16="http://schemas.microsoft.com/office/drawing/2014/main" id="{BEA46945-055E-0EE2-65ED-1E426448F666}"/>
              </a:ext>
            </a:extLst>
          </p:cNvPr>
          <p:cNvSpPr/>
          <p:nvPr/>
        </p:nvSpPr>
        <p:spPr>
          <a:xfrm>
            <a:off x="7934824" y="2968159"/>
            <a:ext cx="3825626" cy="14296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noFill/>
            </a:endParaRPr>
          </a:p>
        </p:txBody>
      </p:sp>
      <p:sp>
        <p:nvSpPr>
          <p:cNvPr id="33" name="Rectangle 32">
            <a:extLst>
              <a:ext uri="{FF2B5EF4-FFF2-40B4-BE49-F238E27FC236}">
                <a16:creationId xmlns:a16="http://schemas.microsoft.com/office/drawing/2014/main" id="{6EFE8CCB-C811-B42E-7856-E67D9DFCB8B5}"/>
              </a:ext>
            </a:extLst>
          </p:cNvPr>
          <p:cNvSpPr/>
          <p:nvPr/>
        </p:nvSpPr>
        <p:spPr>
          <a:xfrm>
            <a:off x="7978098" y="3900667"/>
            <a:ext cx="3825626" cy="1241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noFill/>
            </a:endParaRPr>
          </a:p>
        </p:txBody>
      </p:sp>
    </p:spTree>
    <p:extLst>
      <p:ext uri="{BB962C8B-B14F-4D97-AF65-F5344CB8AC3E}">
        <p14:creationId xmlns:p14="http://schemas.microsoft.com/office/powerpoint/2010/main" val="2785004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3B66-6D9D-CA18-F094-8032C027DFAD}"/>
              </a:ext>
            </a:extLst>
          </p:cNvPr>
          <p:cNvSpPr>
            <a:spLocks noGrp="1"/>
          </p:cNvSpPr>
          <p:nvPr>
            <p:ph type="title"/>
          </p:nvPr>
        </p:nvSpPr>
        <p:spPr>
          <a:xfrm>
            <a:off x="889070" y="441739"/>
            <a:ext cx="10195200" cy="533400"/>
          </a:xfrm>
        </p:spPr>
        <p:txBody>
          <a:bodyPr/>
          <a:lstStyle/>
          <a:p>
            <a:r>
              <a:rPr lang="en-US" dirty="0"/>
              <a:t>Text Chunking: Why it is essential ?	</a:t>
            </a:r>
          </a:p>
        </p:txBody>
      </p:sp>
      <p:sp>
        <p:nvSpPr>
          <p:cNvPr id="3" name="TextBox 2">
            <a:extLst>
              <a:ext uri="{FF2B5EF4-FFF2-40B4-BE49-F238E27FC236}">
                <a16:creationId xmlns:a16="http://schemas.microsoft.com/office/drawing/2014/main" id="{00CC7E06-473E-B4C5-BCDA-C6B2771EA510}"/>
              </a:ext>
            </a:extLst>
          </p:cNvPr>
          <p:cNvSpPr txBox="1"/>
          <p:nvPr/>
        </p:nvSpPr>
        <p:spPr>
          <a:xfrm>
            <a:off x="924339" y="1500809"/>
            <a:ext cx="0" cy="0"/>
          </a:xfrm>
          <a:prstGeom prst="rect">
            <a:avLst/>
          </a:prstGeom>
        </p:spPr>
        <p:txBody>
          <a:bodyPr vert="horz" wrap="none" lIns="0" tIns="0" rIns="0" bIns="0" rtlCol="0" anchor="t" anchorCtr="0">
            <a:noAutofit/>
          </a:bodyPr>
          <a:lstStyle/>
          <a:p>
            <a:pPr algn="l">
              <a:spcAft>
                <a:spcPts val="600"/>
              </a:spcAft>
            </a:pPr>
            <a:endParaRPr lang="en-US" sz="1500" dirty="0">
              <a:solidFill>
                <a:schemeClr val="tx2"/>
              </a:solidFill>
            </a:endParaRPr>
          </a:p>
          <a:p>
            <a:pPr marL="342900" indent="-342900" algn="l">
              <a:spcAft>
                <a:spcPts val="600"/>
              </a:spcAft>
              <a:buAutoNum type="arabicPeriod"/>
            </a:pPr>
            <a:endParaRPr lang="en-US" sz="1500" dirty="0">
              <a:solidFill>
                <a:schemeClr val="tx2"/>
              </a:solidFill>
            </a:endParaRPr>
          </a:p>
        </p:txBody>
      </p:sp>
      <p:sp>
        <p:nvSpPr>
          <p:cNvPr id="4" name="TextBox 3">
            <a:extLst>
              <a:ext uri="{FF2B5EF4-FFF2-40B4-BE49-F238E27FC236}">
                <a16:creationId xmlns:a16="http://schemas.microsoft.com/office/drawing/2014/main" id="{10306B70-8C3A-E79D-B788-3852BED0A58D}"/>
              </a:ext>
            </a:extLst>
          </p:cNvPr>
          <p:cNvSpPr txBox="1"/>
          <p:nvPr/>
        </p:nvSpPr>
        <p:spPr>
          <a:xfrm>
            <a:off x="924339" y="1331843"/>
            <a:ext cx="0" cy="0"/>
          </a:xfrm>
          <a:prstGeom prst="rect">
            <a:avLst/>
          </a:prstGeom>
        </p:spPr>
        <p:txBody>
          <a:bodyPr vert="horz" wrap="none" lIns="0" tIns="0" rIns="0" bIns="0" rtlCol="0" anchor="t" anchorCtr="0">
            <a:noAutofit/>
          </a:bodyPr>
          <a:lstStyle/>
          <a:p>
            <a:r>
              <a:rPr lang="en-IN" sz="1200" dirty="0">
                <a:solidFill>
                  <a:schemeClr val="tx2"/>
                </a:solidFill>
              </a:rPr>
              <a:t>In semantic or vector search, we need to index a corpus of documents, with each document containing valuable information on a </a:t>
            </a:r>
          </a:p>
          <a:p>
            <a:r>
              <a:rPr lang="en-IN" sz="1200" dirty="0">
                <a:solidFill>
                  <a:schemeClr val="tx2"/>
                </a:solidFill>
              </a:rPr>
              <a:t>specific topic. By applying an effective chunking strategy, we can ensure our search results accurately capture the </a:t>
            </a:r>
            <a:r>
              <a:rPr lang="en-IN" sz="1200" i="1" dirty="0">
                <a:solidFill>
                  <a:schemeClr val="tx2"/>
                </a:solidFill>
              </a:rPr>
              <a:t>essence</a:t>
            </a:r>
            <a:r>
              <a:rPr lang="en-IN" sz="1200" dirty="0">
                <a:solidFill>
                  <a:schemeClr val="tx2"/>
                </a:solidFill>
              </a:rPr>
              <a:t> </a:t>
            </a:r>
          </a:p>
          <a:p>
            <a:r>
              <a:rPr lang="en-IN" sz="1200" dirty="0">
                <a:solidFill>
                  <a:schemeClr val="tx2"/>
                </a:solidFill>
              </a:rPr>
              <a:t>and </a:t>
            </a:r>
            <a:r>
              <a:rPr lang="en-IN" sz="1200" i="1" dirty="0">
                <a:solidFill>
                  <a:schemeClr val="tx2"/>
                </a:solidFill>
              </a:rPr>
              <a:t>coherence</a:t>
            </a:r>
            <a:r>
              <a:rPr lang="en-IN" sz="1200" dirty="0">
                <a:solidFill>
                  <a:schemeClr val="tx2"/>
                </a:solidFill>
              </a:rPr>
              <a:t> of the user’s query. </a:t>
            </a:r>
            <a:r>
              <a:rPr lang="en-US" sz="1200" dirty="0">
                <a:solidFill>
                  <a:schemeClr val="tx2"/>
                </a:solidFill>
              </a:rPr>
              <a:t>Text chunking is essentially done in LLM based applications for the following compelling reasons:</a:t>
            </a:r>
          </a:p>
          <a:p>
            <a:pPr>
              <a:spcAft>
                <a:spcPts val="600"/>
              </a:spcAft>
            </a:pPr>
            <a:endParaRPr lang="en-US" sz="1200" b="1" dirty="0">
              <a:solidFill>
                <a:schemeClr val="tx2"/>
              </a:solidFill>
            </a:endParaRPr>
          </a:p>
          <a:p>
            <a:pPr>
              <a:spcAft>
                <a:spcPts val="600"/>
              </a:spcAft>
            </a:pPr>
            <a:r>
              <a:rPr lang="en-US" sz="1200" b="1" dirty="0">
                <a:solidFill>
                  <a:schemeClr val="tx2"/>
                </a:solidFill>
              </a:rPr>
              <a:t>For semantic relevance </a:t>
            </a:r>
            <a:r>
              <a:rPr lang="en-US" sz="1200" dirty="0">
                <a:solidFill>
                  <a:schemeClr val="tx2"/>
                </a:solidFill>
              </a:rPr>
              <a:t>: </a:t>
            </a:r>
          </a:p>
          <a:p>
            <a:r>
              <a:rPr lang="en-US" sz="1200" dirty="0">
                <a:solidFill>
                  <a:schemeClr val="tx2"/>
                </a:solidFill>
              </a:rPr>
              <a:t>Chunking helps to make sure the content being looking and searched for is meaningful, </a:t>
            </a:r>
          </a:p>
          <a:p>
            <a:r>
              <a:rPr lang="en-US" sz="1200" dirty="0">
                <a:solidFill>
                  <a:schemeClr val="tx2"/>
                </a:solidFill>
              </a:rPr>
              <a:t>relevant and accurate when searching a vector database like Pinecone, Chroma etc.,</a:t>
            </a:r>
          </a:p>
          <a:p>
            <a:pPr>
              <a:spcAft>
                <a:spcPts val="600"/>
              </a:spcAft>
            </a:pPr>
            <a:endParaRPr lang="en-US" sz="1200" dirty="0">
              <a:solidFill>
                <a:schemeClr val="tx2"/>
              </a:solidFill>
            </a:endParaRPr>
          </a:p>
          <a:p>
            <a:pPr>
              <a:spcAft>
                <a:spcPts val="600"/>
              </a:spcAft>
            </a:pPr>
            <a:r>
              <a:rPr lang="en-US" sz="1200" b="1" dirty="0">
                <a:solidFill>
                  <a:schemeClr val="tx2"/>
                </a:solidFill>
              </a:rPr>
              <a:t>Avoid context token limits in LLM </a:t>
            </a:r>
            <a:r>
              <a:rPr lang="en-US" sz="1200" dirty="0">
                <a:solidFill>
                  <a:schemeClr val="tx2"/>
                </a:solidFill>
              </a:rPr>
              <a:t>: </a:t>
            </a:r>
          </a:p>
          <a:p>
            <a:r>
              <a:rPr lang="en-US" sz="1200" dirty="0">
                <a:solidFill>
                  <a:schemeClr val="tx2"/>
                </a:solidFill>
              </a:rPr>
              <a:t>In LLM applications, chunking helps to keep context tokens from retrieval </a:t>
            </a:r>
            <a:r>
              <a:rPr lang="en-US" sz="1200" i="1" dirty="0">
                <a:solidFill>
                  <a:schemeClr val="tx2"/>
                </a:solidFill>
              </a:rPr>
              <a:t>within the rules </a:t>
            </a:r>
          </a:p>
          <a:p>
            <a:r>
              <a:rPr lang="en-US" sz="1200" i="1" dirty="0">
                <a:solidFill>
                  <a:schemeClr val="tx2"/>
                </a:solidFill>
              </a:rPr>
              <a:t>or token limit </a:t>
            </a:r>
            <a:r>
              <a:rPr lang="en-US" sz="1200" dirty="0">
                <a:solidFill>
                  <a:schemeClr val="tx2"/>
                </a:solidFill>
              </a:rPr>
              <a:t>set by language models, such as GPT-4.	</a:t>
            </a:r>
          </a:p>
          <a:p>
            <a:pPr>
              <a:spcAft>
                <a:spcPts val="600"/>
              </a:spcAft>
            </a:pPr>
            <a:endParaRPr lang="en-US" sz="1200" dirty="0">
              <a:solidFill>
                <a:schemeClr val="tx2"/>
              </a:solidFill>
            </a:endParaRPr>
          </a:p>
          <a:p>
            <a:pPr>
              <a:spcAft>
                <a:spcPts val="600"/>
              </a:spcAft>
            </a:pPr>
            <a:r>
              <a:rPr lang="en-IN" sz="1200" b="1" dirty="0">
                <a:solidFill>
                  <a:schemeClr val="tx2"/>
                </a:solidFill>
              </a:rPr>
              <a:t>Overcome too short or too large nuances </a:t>
            </a:r>
            <a:r>
              <a:rPr lang="en-IN" sz="1200" dirty="0">
                <a:solidFill>
                  <a:schemeClr val="tx2"/>
                </a:solidFill>
              </a:rPr>
              <a:t>:</a:t>
            </a:r>
          </a:p>
          <a:p>
            <a:r>
              <a:rPr lang="en-IN" sz="1200" dirty="0">
                <a:solidFill>
                  <a:schemeClr val="tx2"/>
                </a:solidFill>
              </a:rPr>
              <a:t>If our chunks are </a:t>
            </a:r>
            <a:r>
              <a:rPr lang="en-IN" sz="1200" i="1" dirty="0">
                <a:solidFill>
                  <a:schemeClr val="tx2"/>
                </a:solidFill>
              </a:rPr>
              <a:t>too small </a:t>
            </a:r>
            <a:r>
              <a:rPr lang="en-IN" sz="1200" dirty="0">
                <a:solidFill>
                  <a:schemeClr val="tx2"/>
                </a:solidFill>
              </a:rPr>
              <a:t>or </a:t>
            </a:r>
            <a:r>
              <a:rPr lang="en-IN" sz="1200" i="1" dirty="0">
                <a:solidFill>
                  <a:schemeClr val="tx2"/>
                </a:solidFill>
              </a:rPr>
              <a:t>too large</a:t>
            </a:r>
            <a:r>
              <a:rPr lang="en-IN" sz="1200" dirty="0">
                <a:solidFill>
                  <a:schemeClr val="tx2"/>
                </a:solidFill>
              </a:rPr>
              <a:t>, it may lead to imprecise search results or missed </a:t>
            </a:r>
          </a:p>
          <a:p>
            <a:r>
              <a:rPr lang="en-IN" sz="1200" dirty="0">
                <a:solidFill>
                  <a:schemeClr val="tx2"/>
                </a:solidFill>
              </a:rPr>
              <a:t>opportunities to surface relevant content. Finding the optimal chunk size for the documents in </a:t>
            </a:r>
          </a:p>
          <a:p>
            <a:r>
              <a:rPr lang="en-IN" sz="1200" dirty="0">
                <a:solidFill>
                  <a:schemeClr val="tx2"/>
                </a:solidFill>
              </a:rPr>
              <a:t>the corpus is crucial. If a chunk has enough to make sense and meaning by itself without any </a:t>
            </a:r>
          </a:p>
          <a:p>
            <a:r>
              <a:rPr lang="en-IN" sz="1200" dirty="0">
                <a:solidFill>
                  <a:schemeClr val="tx2"/>
                </a:solidFill>
              </a:rPr>
              <a:t>supporting text then it is probably good enough.</a:t>
            </a:r>
          </a:p>
          <a:p>
            <a:endParaRPr lang="en-IN" sz="1200" dirty="0">
              <a:solidFill>
                <a:schemeClr val="tx2"/>
              </a:solidFill>
            </a:endParaRPr>
          </a:p>
          <a:p>
            <a:r>
              <a:rPr lang="en-IN" sz="1200" b="1" dirty="0">
                <a:solidFill>
                  <a:schemeClr val="tx2"/>
                </a:solidFill>
              </a:rPr>
              <a:t>Best for Retrieval augmentation (RA) </a:t>
            </a:r>
            <a:r>
              <a:rPr lang="en-IN" sz="1200" dirty="0">
                <a:solidFill>
                  <a:schemeClr val="tx2"/>
                </a:solidFill>
              </a:rPr>
              <a:t>:</a:t>
            </a:r>
          </a:p>
          <a:p>
            <a:r>
              <a:rPr lang="en-IN" sz="1200" dirty="0">
                <a:solidFill>
                  <a:schemeClr val="tx2"/>
                </a:solidFill>
              </a:rPr>
              <a:t>Before asking LLM with any request, one need to feed context(s) via RA</a:t>
            </a:r>
          </a:p>
          <a:p>
            <a:r>
              <a:rPr lang="en-IN" sz="1200" dirty="0">
                <a:solidFill>
                  <a:schemeClr val="tx2"/>
                </a:solidFill>
              </a:rPr>
              <a:t>method whose performance is heavily influenced by text chunking methods.</a:t>
            </a:r>
          </a:p>
          <a:p>
            <a:pPr algn="l"/>
            <a:r>
              <a:rPr lang="en-IN" sz="1200" dirty="0">
                <a:solidFill>
                  <a:schemeClr val="tx2"/>
                </a:solidFill>
              </a:rPr>
              <a:t> </a:t>
            </a:r>
          </a:p>
          <a:p>
            <a:pPr>
              <a:spcAft>
                <a:spcPts val="600"/>
              </a:spcAft>
            </a:pPr>
            <a:endParaRPr lang="en-IN" sz="1200" dirty="0">
              <a:solidFill>
                <a:schemeClr val="tx2"/>
              </a:solidFill>
            </a:endParaRPr>
          </a:p>
          <a:p>
            <a:pPr algn="l">
              <a:spcAft>
                <a:spcPts val="600"/>
              </a:spcAft>
            </a:pPr>
            <a:endParaRPr lang="en-US" sz="1200" dirty="0">
              <a:solidFill>
                <a:schemeClr val="tx2"/>
              </a:solidFill>
            </a:endParaRPr>
          </a:p>
        </p:txBody>
      </p:sp>
      <p:pic>
        <p:nvPicPr>
          <p:cNvPr id="2050" name="Picture 2" descr="What Are The Different Types Of Pizza?">
            <a:extLst>
              <a:ext uri="{FF2B5EF4-FFF2-40B4-BE49-F238E27FC236}">
                <a16:creationId xmlns:a16="http://schemas.microsoft.com/office/drawing/2014/main" id="{0754A31A-5763-71CA-CFC7-0ADE559F8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77" y="4656852"/>
            <a:ext cx="3042154" cy="18871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A8007C-84EF-12F4-F354-0EA2ECAE3CCA}"/>
              </a:ext>
            </a:extLst>
          </p:cNvPr>
          <p:cNvPicPr>
            <a:picLocks noChangeAspect="1" noChangeArrowheads="1"/>
          </p:cNvPicPr>
          <p:nvPr/>
        </p:nvPicPr>
        <p:blipFill rotWithShape="1">
          <a:blip r:embed="rId3"/>
          <a:srcRect l="-11" t="-129" r="11" b="-1285"/>
          <a:stretch/>
        </p:blipFill>
        <p:spPr bwMode="auto">
          <a:xfrm>
            <a:off x="8294276" y="1942690"/>
            <a:ext cx="2988298" cy="256124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a:extLst>
              <a:ext uri="{FF2B5EF4-FFF2-40B4-BE49-F238E27FC236}">
                <a16:creationId xmlns:a16="http://schemas.microsoft.com/office/drawing/2014/main" id="{6C9972BC-D6E2-302D-5F03-71F27012CB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47352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3B66-6D9D-CA18-F094-8032C027DFAD}"/>
              </a:ext>
            </a:extLst>
          </p:cNvPr>
          <p:cNvSpPr>
            <a:spLocks noGrp="1"/>
          </p:cNvSpPr>
          <p:nvPr>
            <p:ph type="title"/>
          </p:nvPr>
        </p:nvSpPr>
        <p:spPr>
          <a:xfrm>
            <a:off x="889070" y="441739"/>
            <a:ext cx="10195200" cy="533400"/>
          </a:xfrm>
        </p:spPr>
        <p:txBody>
          <a:bodyPr/>
          <a:lstStyle/>
          <a:p>
            <a:r>
              <a:rPr lang="en-US" dirty="0"/>
              <a:t>Text Chunking: Key Considerations	</a:t>
            </a:r>
          </a:p>
        </p:txBody>
      </p:sp>
      <p:sp>
        <p:nvSpPr>
          <p:cNvPr id="3" name="TextBox 2">
            <a:extLst>
              <a:ext uri="{FF2B5EF4-FFF2-40B4-BE49-F238E27FC236}">
                <a16:creationId xmlns:a16="http://schemas.microsoft.com/office/drawing/2014/main" id="{00CC7E06-473E-B4C5-BCDA-C6B2771EA510}"/>
              </a:ext>
            </a:extLst>
          </p:cNvPr>
          <p:cNvSpPr txBox="1"/>
          <p:nvPr/>
        </p:nvSpPr>
        <p:spPr>
          <a:xfrm>
            <a:off x="924339" y="1500809"/>
            <a:ext cx="0" cy="0"/>
          </a:xfrm>
          <a:prstGeom prst="rect">
            <a:avLst/>
          </a:prstGeom>
        </p:spPr>
        <p:txBody>
          <a:bodyPr vert="horz" wrap="none" lIns="0" tIns="0" rIns="0" bIns="0" rtlCol="0" anchor="t" anchorCtr="0">
            <a:noAutofit/>
          </a:bodyPr>
          <a:lstStyle/>
          <a:p>
            <a:pPr algn="l">
              <a:spcAft>
                <a:spcPts val="600"/>
              </a:spcAft>
            </a:pPr>
            <a:endParaRPr lang="en-US" sz="1500" dirty="0">
              <a:solidFill>
                <a:schemeClr val="tx2"/>
              </a:solidFill>
            </a:endParaRPr>
          </a:p>
          <a:p>
            <a:pPr marL="342900" indent="-342900" algn="l">
              <a:spcAft>
                <a:spcPts val="600"/>
              </a:spcAft>
              <a:buAutoNum type="arabicPeriod"/>
            </a:pPr>
            <a:endParaRPr lang="en-US" sz="1500" dirty="0">
              <a:solidFill>
                <a:schemeClr val="tx2"/>
              </a:solidFill>
            </a:endParaRPr>
          </a:p>
        </p:txBody>
      </p:sp>
      <p:sp>
        <p:nvSpPr>
          <p:cNvPr id="4" name="TextBox 3">
            <a:extLst>
              <a:ext uri="{FF2B5EF4-FFF2-40B4-BE49-F238E27FC236}">
                <a16:creationId xmlns:a16="http://schemas.microsoft.com/office/drawing/2014/main" id="{10306B70-8C3A-E79D-B788-3852BED0A58D}"/>
              </a:ext>
            </a:extLst>
          </p:cNvPr>
          <p:cNvSpPr txBox="1"/>
          <p:nvPr/>
        </p:nvSpPr>
        <p:spPr>
          <a:xfrm>
            <a:off x="924339" y="1331843"/>
            <a:ext cx="0" cy="0"/>
          </a:xfrm>
          <a:prstGeom prst="rect">
            <a:avLst/>
          </a:prstGeom>
        </p:spPr>
        <p:txBody>
          <a:bodyPr vert="horz" wrap="none" lIns="0" tIns="0" rIns="0" bIns="0" rtlCol="0" anchor="t" anchorCtr="0">
            <a:noAutofit/>
          </a:bodyPr>
          <a:lstStyle/>
          <a:p>
            <a:r>
              <a:rPr lang="en-IN" sz="1200" dirty="0">
                <a:solidFill>
                  <a:schemeClr val="tx2"/>
                </a:solidFill>
              </a:rPr>
              <a:t>In designing enterprise centric LLM application with RAG, we need to decide the most </a:t>
            </a:r>
            <a:r>
              <a:rPr lang="en-IN" sz="1200" i="1" dirty="0">
                <a:solidFill>
                  <a:schemeClr val="tx2"/>
                </a:solidFill>
              </a:rPr>
              <a:t>optimal</a:t>
            </a:r>
            <a:r>
              <a:rPr lang="en-IN" sz="1200" dirty="0">
                <a:solidFill>
                  <a:schemeClr val="tx2"/>
                </a:solidFill>
              </a:rPr>
              <a:t> chunking method based on various factors </a:t>
            </a:r>
          </a:p>
          <a:p>
            <a:r>
              <a:rPr lang="en-IN" sz="1200" dirty="0">
                <a:solidFill>
                  <a:schemeClr val="tx2"/>
                </a:solidFill>
              </a:rPr>
              <a:t>and it differs from one application to other. Major considerations are :</a:t>
            </a:r>
          </a:p>
          <a:p>
            <a:pPr>
              <a:spcAft>
                <a:spcPts val="600"/>
              </a:spcAft>
            </a:pPr>
            <a:endParaRPr lang="en-IN" sz="1200" dirty="0">
              <a:solidFill>
                <a:schemeClr val="tx2"/>
              </a:solidFill>
            </a:endParaRPr>
          </a:p>
          <a:p>
            <a:pPr>
              <a:spcAft>
                <a:spcPts val="600"/>
              </a:spcAft>
            </a:pPr>
            <a:r>
              <a:rPr lang="en-IN" sz="1200" b="1" dirty="0">
                <a:solidFill>
                  <a:schemeClr val="tx2"/>
                </a:solidFill>
              </a:rPr>
              <a:t>Knowledge Document Characteristics</a:t>
            </a:r>
            <a:r>
              <a:rPr lang="en-IN" sz="1200" dirty="0">
                <a:solidFill>
                  <a:schemeClr val="tx2"/>
                </a:solidFill>
              </a:rPr>
              <a:t>:</a:t>
            </a:r>
          </a:p>
          <a:p>
            <a:r>
              <a:rPr lang="en-IN" sz="1200" dirty="0">
                <a:solidFill>
                  <a:schemeClr val="tx2"/>
                </a:solidFill>
              </a:rPr>
              <a:t>Depending on the length, complexity and diversity of knowledge documents from sources, we can choose an embedding model and the </a:t>
            </a:r>
          </a:p>
          <a:p>
            <a:r>
              <a:rPr lang="en-IN" sz="1200" dirty="0">
                <a:solidFill>
                  <a:schemeClr val="tx2"/>
                </a:solidFill>
              </a:rPr>
              <a:t>operating method to chunk. </a:t>
            </a:r>
          </a:p>
          <a:p>
            <a:pPr>
              <a:spcAft>
                <a:spcPts val="600"/>
              </a:spcAft>
            </a:pPr>
            <a:endParaRPr lang="en-IN" sz="1200" dirty="0">
              <a:solidFill>
                <a:schemeClr val="tx2"/>
              </a:solidFill>
            </a:endParaRPr>
          </a:p>
          <a:p>
            <a:pPr>
              <a:spcAft>
                <a:spcPts val="600"/>
              </a:spcAft>
            </a:pPr>
            <a:r>
              <a:rPr lang="en-IN" sz="1200" b="1" dirty="0">
                <a:solidFill>
                  <a:schemeClr val="tx2"/>
                </a:solidFill>
              </a:rPr>
              <a:t>Text Embedding Model:</a:t>
            </a:r>
          </a:p>
          <a:p>
            <a:r>
              <a:rPr lang="en-IN" sz="1200" dirty="0">
                <a:solidFill>
                  <a:schemeClr val="tx2"/>
                </a:solidFill>
              </a:rPr>
              <a:t>Which embedding model to use and what chunk size does it perform optimally on? Some model works best on small chunks or sentences while others </a:t>
            </a:r>
          </a:p>
          <a:p>
            <a:r>
              <a:rPr lang="en-IN" sz="1200" dirty="0">
                <a:solidFill>
                  <a:schemeClr val="tx2"/>
                </a:solidFill>
              </a:rPr>
              <a:t>perform better on large chunks or paragraphs.</a:t>
            </a:r>
          </a:p>
          <a:p>
            <a:pPr>
              <a:spcAft>
                <a:spcPts val="600"/>
              </a:spcAft>
            </a:pPr>
            <a:endParaRPr lang="en-IN" sz="1200" dirty="0">
              <a:solidFill>
                <a:schemeClr val="tx2"/>
              </a:solidFill>
            </a:endParaRPr>
          </a:p>
          <a:p>
            <a:pPr>
              <a:spcAft>
                <a:spcPts val="600"/>
              </a:spcAft>
            </a:pPr>
            <a:r>
              <a:rPr lang="en-IN" sz="1200" b="1" dirty="0">
                <a:solidFill>
                  <a:schemeClr val="tx2"/>
                </a:solidFill>
              </a:rPr>
              <a:t>Expected User Query Characteristics</a:t>
            </a:r>
            <a:r>
              <a:rPr lang="en-IN" sz="1200" dirty="0">
                <a:solidFill>
                  <a:schemeClr val="tx2"/>
                </a:solidFill>
              </a:rPr>
              <a:t>:</a:t>
            </a:r>
          </a:p>
          <a:p>
            <a:pPr>
              <a:spcAft>
                <a:spcPts val="600"/>
              </a:spcAft>
            </a:pPr>
            <a:r>
              <a:rPr lang="en-IN" sz="1200" dirty="0">
                <a:solidFill>
                  <a:schemeClr val="tx2"/>
                </a:solidFill>
              </a:rPr>
              <a:t>Will the expected user queries be short and specific or long and complex? This informs the way one needs to chunk contents</a:t>
            </a:r>
          </a:p>
          <a:p>
            <a:pPr>
              <a:spcAft>
                <a:spcPts val="600"/>
              </a:spcAft>
            </a:pPr>
            <a:endParaRPr lang="en-IN" sz="1200" dirty="0">
              <a:solidFill>
                <a:schemeClr val="tx2"/>
              </a:solidFill>
            </a:endParaRPr>
          </a:p>
          <a:p>
            <a:pPr>
              <a:spcAft>
                <a:spcPts val="600"/>
              </a:spcAft>
            </a:pPr>
            <a:r>
              <a:rPr lang="en-IN" sz="1200" b="1" dirty="0">
                <a:solidFill>
                  <a:schemeClr val="tx2"/>
                </a:solidFill>
              </a:rPr>
              <a:t>Purpose of Retrieval Augmentation based Search</a:t>
            </a:r>
            <a:r>
              <a:rPr lang="en-IN" sz="1200" dirty="0">
                <a:solidFill>
                  <a:schemeClr val="tx2"/>
                </a:solidFill>
              </a:rPr>
              <a:t>:</a:t>
            </a:r>
          </a:p>
          <a:p>
            <a:pPr>
              <a:spcAft>
                <a:spcPts val="600"/>
              </a:spcAft>
            </a:pPr>
            <a:r>
              <a:rPr lang="en-IN" sz="1200" dirty="0">
                <a:solidFill>
                  <a:schemeClr val="tx2"/>
                </a:solidFill>
              </a:rPr>
              <a:t>How the retrieved results be utilized in downstream application like question-answering, machine-translation, summarization etc. As a rule of thumb, </a:t>
            </a:r>
          </a:p>
          <a:p>
            <a:pPr>
              <a:spcAft>
                <a:spcPts val="600"/>
              </a:spcAft>
            </a:pPr>
            <a:r>
              <a:rPr lang="en-IN" sz="1200" dirty="0">
                <a:solidFill>
                  <a:schemeClr val="tx2"/>
                </a:solidFill>
              </a:rPr>
              <a:t>if the chunk of text makes sense without the surrounding context to a human, it will make sense to the language model as well. </a:t>
            </a:r>
          </a:p>
          <a:p>
            <a:pPr>
              <a:spcAft>
                <a:spcPts val="600"/>
              </a:spcAft>
            </a:pPr>
            <a:endParaRPr lang="en-IN" sz="1200" dirty="0">
              <a:solidFill>
                <a:schemeClr val="tx2"/>
              </a:solidFill>
            </a:endParaRPr>
          </a:p>
          <a:p>
            <a:pPr algn="l">
              <a:spcAft>
                <a:spcPts val="600"/>
              </a:spcAft>
            </a:pPr>
            <a:endParaRPr lang="en-US" sz="1200" dirty="0">
              <a:solidFill>
                <a:schemeClr val="tx2"/>
              </a:solidFill>
            </a:endParaRPr>
          </a:p>
        </p:txBody>
      </p:sp>
    </p:spTree>
    <p:extLst>
      <p:ext uri="{BB962C8B-B14F-4D97-AF65-F5344CB8AC3E}">
        <p14:creationId xmlns:p14="http://schemas.microsoft.com/office/powerpoint/2010/main" val="65655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967964" y="445678"/>
            <a:ext cx="10185600" cy="518400"/>
          </a:xfrm>
        </p:spPr>
        <p:txBody>
          <a:bodyPr/>
          <a:lstStyle/>
          <a:p>
            <a:r>
              <a:rPr lang="en-GB" dirty="0"/>
              <a:t>Methods of Text Chunking</a:t>
            </a:r>
          </a:p>
        </p:txBody>
      </p:sp>
      <p:sp>
        <p:nvSpPr>
          <p:cNvPr id="4" name="Text Placeholder 3">
            <a:extLst>
              <a:ext uri="{FF2B5EF4-FFF2-40B4-BE49-F238E27FC236}">
                <a16:creationId xmlns:a16="http://schemas.microsoft.com/office/drawing/2014/main" id="{BB234D10-9E1E-617B-9BF2-3C4A463B702D}"/>
              </a:ext>
            </a:extLst>
          </p:cNvPr>
          <p:cNvSpPr>
            <a:spLocks noGrp="1"/>
          </p:cNvSpPr>
          <p:nvPr>
            <p:ph type="body" sz="quarter" idx="10"/>
          </p:nvPr>
        </p:nvSpPr>
        <p:spPr>
          <a:xfrm>
            <a:off x="927929" y="1656085"/>
            <a:ext cx="4968000" cy="4427844"/>
          </a:xfrm>
        </p:spPr>
        <p:txBody>
          <a:bodyPr/>
          <a:lstStyle/>
          <a:p>
            <a:r>
              <a:rPr lang="en-US" dirty="0"/>
              <a:t>Fixed Size Chunking</a:t>
            </a:r>
          </a:p>
          <a:p>
            <a:endParaRPr lang="en-US" sz="1200" b="0" dirty="0"/>
          </a:p>
          <a:p>
            <a:pPr marL="228600" indent="-228600">
              <a:buAutoNum type="arabicPeriod"/>
            </a:pPr>
            <a:r>
              <a:rPr lang="en-US" sz="1200" dirty="0"/>
              <a:t>Split by Characters</a:t>
            </a:r>
          </a:p>
          <a:p>
            <a:pPr marL="171450" indent="-171450">
              <a:buFont typeface="Arial" panose="020B0604020202020204" pitchFamily="34" charset="0"/>
              <a:buChar char="•"/>
            </a:pPr>
            <a:r>
              <a:rPr lang="en-US" sz="1200" b="0" dirty="0"/>
              <a:t>A </a:t>
            </a:r>
            <a:r>
              <a:rPr lang="en-US" sz="1200" b="0" u="sng" dirty="0"/>
              <a:t>naïve based preliminary approach</a:t>
            </a:r>
            <a:r>
              <a:rPr lang="en-US" sz="1200" b="0" dirty="0"/>
              <a:t>. Simply choose “</a:t>
            </a:r>
            <a:r>
              <a:rPr lang="en-US" sz="1200" i="1" u="sng" dirty="0" err="1"/>
              <a:t>chunk_size</a:t>
            </a:r>
            <a:r>
              <a:rPr lang="en-US" sz="1200" b="0" dirty="0"/>
              <a:t>” and “</a:t>
            </a:r>
            <a:r>
              <a:rPr lang="en-US" sz="1200" i="1" u="sng" dirty="0" err="1"/>
              <a:t>chunk_overlap</a:t>
            </a:r>
            <a:r>
              <a:rPr lang="en-US" sz="1200" b="0" dirty="0"/>
              <a:t>” to configure - Computationally cheap - Doesn’t need any external NLP libraries</a:t>
            </a:r>
          </a:p>
          <a:p>
            <a:r>
              <a:rPr lang="en-US" sz="1200" b="0" dirty="0"/>
              <a:t>For Example : </a:t>
            </a:r>
            <a:r>
              <a:rPr lang="en-US" sz="1200" b="0" i="1" dirty="0" err="1"/>
              <a:t>CharacterTextSplitter</a:t>
            </a:r>
            <a:r>
              <a:rPr lang="en-US" sz="1200" b="0" i="1" dirty="0"/>
              <a:t> {“\n\n”}</a:t>
            </a:r>
          </a:p>
          <a:p>
            <a:r>
              <a:rPr lang="en-US" sz="1100" dirty="0"/>
              <a:t>Chunk size metric</a:t>
            </a:r>
            <a:r>
              <a:rPr lang="en-US" sz="1100" b="0" dirty="0"/>
              <a:t> : # of characters</a:t>
            </a:r>
          </a:p>
          <a:p>
            <a:r>
              <a:rPr lang="en-US" sz="1100" dirty="0"/>
              <a:t>Chunk by method</a:t>
            </a:r>
            <a:r>
              <a:rPr lang="en-US" sz="1100" b="0" dirty="0"/>
              <a:t> : single character</a:t>
            </a:r>
          </a:p>
          <a:p>
            <a:endParaRPr lang="en-US" sz="1200" b="0" dirty="0"/>
          </a:p>
          <a:p>
            <a:r>
              <a:rPr lang="en-US" sz="1200" dirty="0"/>
              <a:t>2. Split by Tokens</a:t>
            </a:r>
          </a:p>
          <a:p>
            <a:r>
              <a:rPr lang="en-US" sz="1200" b="0" dirty="0"/>
              <a:t>Byte-Pair Encoding (BPE) Tokenizers like </a:t>
            </a:r>
            <a:r>
              <a:rPr lang="en-US" sz="1200" b="0" i="1" u="sng" dirty="0" err="1"/>
              <a:t>tiktoken</a:t>
            </a:r>
            <a:r>
              <a:rPr lang="en-US" sz="1200" b="0" dirty="0"/>
              <a:t> can be used to estimate total tokens in context as chunk size. Using same tokenizer as used in the language model is always recommended.</a:t>
            </a:r>
          </a:p>
          <a:p>
            <a:r>
              <a:rPr lang="en-US" sz="1200" b="0" dirty="0"/>
              <a:t>For Example : </a:t>
            </a:r>
            <a:r>
              <a:rPr lang="en-US" sz="1200" b="0" i="1" dirty="0" err="1"/>
              <a:t>CharacterTextSplitter</a:t>
            </a:r>
            <a:endParaRPr lang="en-US" sz="1200" b="0" i="1" dirty="0"/>
          </a:p>
          <a:p>
            <a:r>
              <a:rPr lang="en-US" sz="1100" dirty="0"/>
              <a:t>Chunk size metric</a:t>
            </a:r>
            <a:r>
              <a:rPr lang="en-US" sz="1100" b="0" dirty="0"/>
              <a:t> : # of tokens</a:t>
            </a:r>
          </a:p>
          <a:p>
            <a:r>
              <a:rPr lang="en-US" sz="1100" dirty="0"/>
              <a:t>Chunk by method</a:t>
            </a:r>
            <a:r>
              <a:rPr lang="en-US" sz="1100" b="0" dirty="0"/>
              <a:t> : </a:t>
            </a:r>
            <a:r>
              <a:rPr lang="en-US" sz="1100" b="0" dirty="0" err="1"/>
              <a:t>tiktoken</a:t>
            </a:r>
            <a:r>
              <a:rPr lang="en-US" sz="1100" b="0" dirty="0"/>
              <a:t> tokenizers, HF tokenizers</a:t>
            </a:r>
          </a:p>
          <a:p>
            <a:endParaRPr lang="en-US" sz="1200" b="0" dirty="0"/>
          </a:p>
          <a:p>
            <a:endParaRPr lang="en-US" sz="1200" b="0" dirty="0"/>
          </a:p>
          <a:p>
            <a:pPr marL="285750" indent="-285750">
              <a:buFont typeface="Arial" panose="020B0604020202020204" pitchFamily="34" charset="0"/>
              <a:buChar char="•"/>
            </a:pPr>
            <a:endParaRPr lang="en-US" sz="1200" b="0" dirty="0"/>
          </a:p>
        </p:txBody>
      </p:sp>
      <p:sp>
        <p:nvSpPr>
          <p:cNvPr id="5" name="Text Placeholder 4">
            <a:extLst>
              <a:ext uri="{FF2B5EF4-FFF2-40B4-BE49-F238E27FC236}">
                <a16:creationId xmlns:a16="http://schemas.microsoft.com/office/drawing/2014/main" id="{1E3D0BEB-19C5-FA17-F5B8-4B56BE300CA6}"/>
              </a:ext>
            </a:extLst>
          </p:cNvPr>
          <p:cNvSpPr>
            <a:spLocks noGrp="1"/>
          </p:cNvSpPr>
          <p:nvPr>
            <p:ph type="body" sz="quarter" idx="11"/>
          </p:nvPr>
        </p:nvSpPr>
        <p:spPr>
          <a:xfrm>
            <a:off x="6185564" y="1656085"/>
            <a:ext cx="4968000" cy="4328256"/>
          </a:xfrm>
        </p:spPr>
        <p:txBody>
          <a:bodyPr/>
          <a:lstStyle/>
          <a:p>
            <a:r>
              <a:rPr lang="en-US" dirty="0"/>
              <a:t>“Content-Aware” Chunking</a:t>
            </a:r>
          </a:p>
          <a:p>
            <a:endParaRPr lang="en-US" sz="1200" dirty="0"/>
          </a:p>
          <a:p>
            <a:r>
              <a:rPr lang="en-US" sz="1200" dirty="0"/>
              <a:t>1. Sentence splitting</a:t>
            </a:r>
          </a:p>
          <a:p>
            <a:r>
              <a:rPr lang="en-US" sz="1200" b="0" dirty="0"/>
              <a:t>Based on sentence-level splitting using external libraries like NLTK, Spacy, Stanza etc.</a:t>
            </a:r>
          </a:p>
          <a:p>
            <a:r>
              <a:rPr lang="en-US" sz="1200" dirty="0"/>
              <a:t>2. Recursive chunking (most-common)</a:t>
            </a:r>
          </a:p>
          <a:p>
            <a:r>
              <a:rPr lang="en-US" sz="1200" b="0" dirty="0"/>
              <a:t>Cuts the text into smaller and smaller pieces in a structured and recursive way, making sure the chunks are smaller while preserving the context and semantic coherence.</a:t>
            </a:r>
          </a:p>
          <a:p>
            <a:r>
              <a:rPr lang="en-US" sz="1200" b="0" dirty="0"/>
              <a:t>For Example : </a:t>
            </a:r>
            <a:r>
              <a:rPr lang="en-US" sz="1200" b="0" i="1" dirty="0" err="1"/>
              <a:t>RecursiveCharacterTextSplitter</a:t>
            </a:r>
            <a:r>
              <a:rPr lang="en-US" sz="1200" b="0" dirty="0"/>
              <a:t> </a:t>
            </a:r>
            <a:r>
              <a:rPr lang="en-US" sz="1200" b="0" dirty="0">
                <a:solidFill>
                  <a:schemeClr val="tx1"/>
                </a:solidFill>
              </a:rPr>
              <a:t>{</a:t>
            </a:r>
            <a:r>
              <a:rPr lang="en-IN" sz="1400" b="0" i="0" dirty="0">
                <a:solidFill>
                  <a:schemeClr val="tx1"/>
                </a:solidFill>
                <a:effectLst/>
                <a:latin typeface="SFMono-Regular"/>
              </a:rPr>
              <a:t>"\n\n", "\n", " ", "”}</a:t>
            </a:r>
          </a:p>
          <a:p>
            <a:r>
              <a:rPr lang="en-US" sz="1200" dirty="0"/>
              <a:t>3. Semantic chunking with clustering</a:t>
            </a:r>
          </a:p>
          <a:p>
            <a:r>
              <a:rPr lang="en-US" sz="1200" b="0" dirty="0"/>
              <a:t>Sentence clustering is a technique to group sentences based on semantic similarity using sentence embeddings and K-Means/ Adjacent Sentence Clustering(ASC). </a:t>
            </a:r>
          </a:p>
          <a:p>
            <a:r>
              <a:rPr lang="en-US" sz="1200" dirty="0"/>
              <a:t>4. Specialized chunking</a:t>
            </a:r>
          </a:p>
          <a:p>
            <a:r>
              <a:rPr lang="en-US" sz="1200" b="0" dirty="0"/>
              <a:t>Contents. like Python, JS, Markdown, Latex, HTML </a:t>
            </a:r>
            <a:r>
              <a:rPr lang="en-US" sz="1200" b="0" dirty="0" err="1"/>
              <a:t>etc</a:t>
            </a:r>
            <a:r>
              <a:rPr lang="en-US" sz="1200" b="0" dirty="0"/>
              <a:t> can be used with special chunking methods during configuring</a:t>
            </a:r>
          </a:p>
          <a:p>
            <a:endParaRPr lang="en-US" sz="1200" b="0" dirty="0">
              <a:solidFill>
                <a:schemeClr val="tx1"/>
              </a:solidFill>
            </a:endParaRPr>
          </a:p>
          <a:p>
            <a:endParaRPr lang="en-US" sz="1200" b="0" dirty="0">
              <a:solidFill>
                <a:schemeClr val="tx1"/>
              </a:solidFill>
            </a:endParaRPr>
          </a:p>
          <a:p>
            <a:r>
              <a:rPr lang="en-US" sz="1200" dirty="0"/>
              <a:t> </a:t>
            </a:r>
          </a:p>
          <a:p>
            <a:endParaRPr lang="en-US" sz="1200" b="0" dirty="0"/>
          </a:p>
          <a:p>
            <a:pPr marL="285750" indent="-285750">
              <a:buFont typeface="Arial" panose="020B0604020202020204" pitchFamily="34" charset="0"/>
              <a:buChar char="•"/>
            </a:pPr>
            <a:endParaRPr lang="en-US" sz="1200" b="0" dirty="0"/>
          </a:p>
          <a:p>
            <a:pPr marL="285750" indent="-285750">
              <a:buFont typeface="Arial" panose="020B0604020202020204" pitchFamily="34" charset="0"/>
              <a:buChar char="•"/>
            </a:pPr>
            <a:endParaRPr lang="en-US" sz="1200" b="0" dirty="0"/>
          </a:p>
        </p:txBody>
      </p:sp>
      <p:sp>
        <p:nvSpPr>
          <p:cNvPr id="3" name="TextBox 2">
            <a:extLst>
              <a:ext uri="{FF2B5EF4-FFF2-40B4-BE49-F238E27FC236}">
                <a16:creationId xmlns:a16="http://schemas.microsoft.com/office/drawing/2014/main" id="{D6BF9F4B-B439-4CFF-8C50-E4CD6ABF4485}"/>
              </a:ext>
            </a:extLst>
          </p:cNvPr>
          <p:cNvSpPr txBox="1"/>
          <p:nvPr/>
        </p:nvSpPr>
        <p:spPr>
          <a:xfrm>
            <a:off x="751438" y="1148746"/>
            <a:ext cx="10362091" cy="3893374"/>
          </a:xfrm>
          <a:prstGeom prst="rect">
            <a:avLst/>
          </a:prstGeom>
          <a:noFill/>
        </p:spPr>
        <p:txBody>
          <a:bodyPr wrap="square" lIns="0" tIns="0" rIns="0" bIns="0" rtlCol="0">
            <a:spAutoFit/>
          </a:bodyPr>
          <a:lstStyle/>
          <a:p>
            <a:pPr algn="l"/>
            <a:r>
              <a:rPr lang="en-IN" sz="1200" dirty="0">
                <a:solidFill>
                  <a:schemeClr val="tx2"/>
                </a:solidFill>
              </a:rPr>
              <a:t>There are various types of Text splitters available from which we can choose based on the business use-case and nature of document data. Each of them might be appropriate for different situations and has it own benefits and limitations. </a:t>
            </a:r>
          </a:p>
          <a:p>
            <a:pPr algn="l"/>
            <a:endParaRPr lang="en-IN" sz="1200" dirty="0">
              <a:solidFill>
                <a:schemeClr val="tx2"/>
              </a:solidFill>
            </a:endParaRPr>
          </a:p>
          <a:p>
            <a:r>
              <a:rPr lang="en-IN" sz="1200" dirty="0">
                <a:solidFill>
                  <a:schemeClr val="tx2"/>
                </a:solidFill>
              </a:rPr>
              <a:t>                                                              </a:t>
            </a:r>
          </a:p>
          <a:p>
            <a:pPr marL="228600" indent="-228600" algn="l">
              <a:buAutoNum type="arabicPeriod"/>
            </a:pPr>
            <a:endParaRPr lang="en-IN" sz="1200" dirty="0">
              <a:solidFill>
                <a:schemeClr val="tx2"/>
              </a:solidFill>
            </a:endParaRPr>
          </a:p>
          <a:p>
            <a:pPr marL="228600" indent="-228600" algn="l">
              <a:buAutoNum type="arabicPeriod"/>
            </a:pPr>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pPr algn="l"/>
            <a:endParaRPr lang="en-IN" sz="1200" dirty="0">
              <a:solidFill>
                <a:schemeClr val="tx2"/>
              </a:solidFill>
            </a:endParaRPr>
          </a:p>
          <a:p>
            <a:br>
              <a:rPr lang="en-IN" sz="1200" dirty="0"/>
            </a:b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a:p>
            <a:pPr>
              <a:spcAft>
                <a:spcPts val="600"/>
              </a:spcAft>
            </a:pPr>
            <a:endParaRPr lang="en-IN" sz="1200" dirty="0">
              <a:solidFill>
                <a:schemeClr val="accent2"/>
              </a:solidFill>
            </a:endParaRPr>
          </a:p>
          <a:p>
            <a:pPr marL="285750" indent="-285750">
              <a:spcAft>
                <a:spcPts val="600"/>
              </a:spcAft>
              <a:buFont typeface="Arial" panose="020B0604020202020204" pitchFamily="34" charset="0"/>
              <a:buChar char="•"/>
            </a:pPr>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marL="285750" indent="-285750">
              <a:spcAft>
                <a:spcPts val="600"/>
              </a:spcAft>
              <a:buFont typeface="Arial" panose="020B0604020202020204" pitchFamily="34" charset="0"/>
              <a:buChar char="•"/>
            </a:pPr>
            <a:endParaRPr lang="en-IN" sz="1200" dirty="0">
              <a:solidFill>
                <a:schemeClr val="tx2"/>
              </a:solidFill>
            </a:endParaRPr>
          </a:p>
        </p:txBody>
      </p:sp>
      <p:sp>
        <p:nvSpPr>
          <p:cNvPr id="6" name="TextBox 5">
            <a:extLst>
              <a:ext uri="{FF2B5EF4-FFF2-40B4-BE49-F238E27FC236}">
                <a16:creationId xmlns:a16="http://schemas.microsoft.com/office/drawing/2014/main" id="{D0696073-2C33-B81D-EFF8-0D559850EEAE}"/>
              </a:ext>
            </a:extLst>
          </p:cNvPr>
          <p:cNvSpPr txBox="1"/>
          <p:nvPr/>
        </p:nvSpPr>
        <p:spPr>
          <a:xfrm>
            <a:off x="8311081" y="5522614"/>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7" name="TextBox 6">
            <a:extLst>
              <a:ext uri="{FF2B5EF4-FFF2-40B4-BE49-F238E27FC236}">
                <a16:creationId xmlns:a16="http://schemas.microsoft.com/office/drawing/2014/main" id="{03A3DAFB-201B-F1C5-7F09-9D5ACD38A37A}"/>
              </a:ext>
            </a:extLst>
          </p:cNvPr>
          <p:cNvSpPr txBox="1"/>
          <p:nvPr/>
        </p:nvSpPr>
        <p:spPr>
          <a:xfrm>
            <a:off x="1729212" y="5558828"/>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8" name="TextBox 7">
            <a:extLst>
              <a:ext uri="{FF2B5EF4-FFF2-40B4-BE49-F238E27FC236}">
                <a16:creationId xmlns:a16="http://schemas.microsoft.com/office/drawing/2014/main" id="{A2171C33-7623-F75A-9EFC-59CFFC7F7129}"/>
              </a:ext>
            </a:extLst>
          </p:cNvPr>
          <p:cNvSpPr txBox="1"/>
          <p:nvPr/>
        </p:nvSpPr>
        <p:spPr>
          <a:xfrm>
            <a:off x="8283921" y="5232903"/>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9" name="TextBox 8">
            <a:extLst>
              <a:ext uri="{FF2B5EF4-FFF2-40B4-BE49-F238E27FC236}">
                <a16:creationId xmlns:a16="http://schemas.microsoft.com/office/drawing/2014/main" id="{10C52A8E-C452-C9AD-C47C-AA0714B3D737}"/>
              </a:ext>
            </a:extLst>
          </p:cNvPr>
          <p:cNvSpPr txBox="1"/>
          <p:nvPr/>
        </p:nvSpPr>
        <p:spPr>
          <a:xfrm>
            <a:off x="7948943" y="5151422"/>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0" name="TextBox 9">
            <a:extLst>
              <a:ext uri="{FF2B5EF4-FFF2-40B4-BE49-F238E27FC236}">
                <a16:creationId xmlns:a16="http://schemas.microsoft.com/office/drawing/2014/main" id="{96BA8656-4DF6-0DAB-74BB-F5B226B79C7C}"/>
              </a:ext>
            </a:extLst>
          </p:cNvPr>
          <p:cNvSpPr txBox="1"/>
          <p:nvPr/>
        </p:nvSpPr>
        <p:spPr>
          <a:xfrm>
            <a:off x="8148119" y="5142368"/>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1" name="TextBox 10">
            <a:extLst>
              <a:ext uri="{FF2B5EF4-FFF2-40B4-BE49-F238E27FC236}">
                <a16:creationId xmlns:a16="http://schemas.microsoft.com/office/drawing/2014/main" id="{5D01E0E2-15B3-091B-6FB6-FF1344CFFBE7}"/>
              </a:ext>
            </a:extLst>
          </p:cNvPr>
          <p:cNvSpPr txBox="1"/>
          <p:nvPr/>
        </p:nvSpPr>
        <p:spPr>
          <a:xfrm>
            <a:off x="2046083" y="5441133"/>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3" name="TextBox 12">
            <a:extLst>
              <a:ext uri="{FF2B5EF4-FFF2-40B4-BE49-F238E27FC236}">
                <a16:creationId xmlns:a16="http://schemas.microsoft.com/office/drawing/2014/main" id="{B92B6152-A6E3-4A0F-1253-DA62D3680F4E}"/>
              </a:ext>
            </a:extLst>
          </p:cNvPr>
          <p:cNvSpPr txBox="1"/>
          <p:nvPr/>
        </p:nvSpPr>
        <p:spPr>
          <a:xfrm>
            <a:off x="2815628" y="5676523"/>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4" name="TextBox 13">
            <a:extLst>
              <a:ext uri="{FF2B5EF4-FFF2-40B4-BE49-F238E27FC236}">
                <a16:creationId xmlns:a16="http://schemas.microsoft.com/office/drawing/2014/main" id="{6AEA8D86-C036-5C84-C212-0BA44A1863F8}"/>
              </a:ext>
            </a:extLst>
          </p:cNvPr>
          <p:cNvSpPr txBox="1"/>
          <p:nvPr/>
        </p:nvSpPr>
        <p:spPr>
          <a:xfrm>
            <a:off x="1086416" y="5178582"/>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5" name="TextBox 14">
            <a:extLst>
              <a:ext uri="{FF2B5EF4-FFF2-40B4-BE49-F238E27FC236}">
                <a16:creationId xmlns:a16="http://schemas.microsoft.com/office/drawing/2014/main" id="{E2765F4E-870B-DD98-3CEC-9A03BBAC65D4}"/>
              </a:ext>
            </a:extLst>
          </p:cNvPr>
          <p:cNvSpPr txBox="1"/>
          <p:nvPr/>
        </p:nvSpPr>
        <p:spPr>
          <a:xfrm>
            <a:off x="1231271" y="5178582"/>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6" name="TextBox 15">
            <a:extLst>
              <a:ext uri="{FF2B5EF4-FFF2-40B4-BE49-F238E27FC236}">
                <a16:creationId xmlns:a16="http://schemas.microsoft.com/office/drawing/2014/main" id="{CE50C8F3-127B-EE7F-1CF0-B786FD2CA2A4}"/>
              </a:ext>
            </a:extLst>
          </p:cNvPr>
          <p:cNvSpPr txBox="1"/>
          <p:nvPr/>
        </p:nvSpPr>
        <p:spPr>
          <a:xfrm>
            <a:off x="1620570" y="5251010"/>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7" name="TextBox 16">
            <a:extLst>
              <a:ext uri="{FF2B5EF4-FFF2-40B4-BE49-F238E27FC236}">
                <a16:creationId xmlns:a16="http://schemas.microsoft.com/office/drawing/2014/main" id="{C6214052-5594-768A-272A-155BF3B6A3B8}"/>
              </a:ext>
            </a:extLst>
          </p:cNvPr>
          <p:cNvSpPr txBox="1"/>
          <p:nvPr/>
        </p:nvSpPr>
        <p:spPr>
          <a:xfrm>
            <a:off x="1520982" y="5223850"/>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18" name="TextBox 17">
            <a:extLst>
              <a:ext uri="{FF2B5EF4-FFF2-40B4-BE49-F238E27FC236}">
                <a16:creationId xmlns:a16="http://schemas.microsoft.com/office/drawing/2014/main" id="{DA731E13-7F3E-D022-93F0-ED6D8878162D}"/>
              </a:ext>
            </a:extLst>
          </p:cNvPr>
          <p:cNvSpPr txBox="1"/>
          <p:nvPr/>
        </p:nvSpPr>
        <p:spPr>
          <a:xfrm>
            <a:off x="1892174" y="5232903"/>
            <a:ext cx="0" cy="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Tree>
    <p:extLst>
      <p:ext uri="{BB962C8B-B14F-4D97-AF65-F5344CB8AC3E}">
        <p14:creationId xmlns:p14="http://schemas.microsoft.com/office/powerpoint/2010/main" val="293797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3B66-6D9D-CA18-F094-8032C027DFAD}"/>
              </a:ext>
            </a:extLst>
          </p:cNvPr>
          <p:cNvSpPr>
            <a:spLocks noGrp="1"/>
          </p:cNvSpPr>
          <p:nvPr>
            <p:ph type="title"/>
          </p:nvPr>
        </p:nvSpPr>
        <p:spPr>
          <a:xfrm>
            <a:off x="827526" y="432686"/>
            <a:ext cx="10195200" cy="533400"/>
          </a:xfrm>
        </p:spPr>
        <p:txBody>
          <a:bodyPr/>
          <a:lstStyle/>
          <a:p>
            <a:r>
              <a:rPr lang="en-US" dirty="0"/>
              <a:t>Estimate best chunk size for use-case	</a:t>
            </a:r>
          </a:p>
        </p:txBody>
      </p:sp>
      <p:sp>
        <p:nvSpPr>
          <p:cNvPr id="3" name="TextBox 2">
            <a:extLst>
              <a:ext uri="{FF2B5EF4-FFF2-40B4-BE49-F238E27FC236}">
                <a16:creationId xmlns:a16="http://schemas.microsoft.com/office/drawing/2014/main" id="{00CC7E06-473E-B4C5-BCDA-C6B2771EA510}"/>
              </a:ext>
            </a:extLst>
          </p:cNvPr>
          <p:cNvSpPr txBox="1"/>
          <p:nvPr/>
        </p:nvSpPr>
        <p:spPr>
          <a:xfrm>
            <a:off x="924339" y="1500809"/>
            <a:ext cx="0" cy="0"/>
          </a:xfrm>
          <a:prstGeom prst="rect">
            <a:avLst/>
          </a:prstGeom>
        </p:spPr>
        <p:txBody>
          <a:bodyPr vert="horz" wrap="none" lIns="0" tIns="0" rIns="0" bIns="0" rtlCol="0" anchor="t" anchorCtr="0">
            <a:noAutofit/>
          </a:bodyPr>
          <a:lstStyle/>
          <a:p>
            <a:pPr algn="l">
              <a:spcAft>
                <a:spcPts val="600"/>
              </a:spcAft>
            </a:pPr>
            <a:endParaRPr lang="en-US" sz="1500" dirty="0">
              <a:solidFill>
                <a:schemeClr val="tx2"/>
              </a:solidFill>
            </a:endParaRPr>
          </a:p>
          <a:p>
            <a:pPr marL="342900" indent="-342900" algn="l">
              <a:spcAft>
                <a:spcPts val="600"/>
              </a:spcAft>
              <a:buAutoNum type="arabicPeriod"/>
            </a:pPr>
            <a:endParaRPr lang="en-US" sz="1500" dirty="0">
              <a:solidFill>
                <a:schemeClr val="tx2"/>
              </a:solidFill>
            </a:endParaRPr>
          </a:p>
        </p:txBody>
      </p:sp>
      <p:sp>
        <p:nvSpPr>
          <p:cNvPr id="4" name="TextBox 3">
            <a:extLst>
              <a:ext uri="{FF2B5EF4-FFF2-40B4-BE49-F238E27FC236}">
                <a16:creationId xmlns:a16="http://schemas.microsoft.com/office/drawing/2014/main" id="{10306B70-8C3A-E79D-B788-3852BED0A58D}"/>
              </a:ext>
            </a:extLst>
          </p:cNvPr>
          <p:cNvSpPr txBox="1"/>
          <p:nvPr/>
        </p:nvSpPr>
        <p:spPr>
          <a:xfrm>
            <a:off x="806643" y="1141721"/>
            <a:ext cx="82427" cy="641812"/>
          </a:xfrm>
          <a:prstGeom prst="rect">
            <a:avLst/>
          </a:prstGeom>
        </p:spPr>
        <p:txBody>
          <a:bodyPr vert="horz" wrap="none" lIns="0" tIns="0" rIns="0" bIns="0" rtlCol="0" anchor="t" anchorCtr="0">
            <a:noAutofit/>
          </a:bodyPr>
          <a:lstStyle/>
          <a:p>
            <a:pPr>
              <a:spcAft>
                <a:spcPts val="600"/>
              </a:spcAft>
            </a:pPr>
            <a:r>
              <a:rPr lang="en-IN" sz="1200" dirty="0">
                <a:solidFill>
                  <a:schemeClr val="tx2"/>
                </a:solidFill>
              </a:rPr>
              <a:t>There is no fixed or well-defined criteria to strictly follow to estimate the best chunk-size in the context of use-case. As </a:t>
            </a:r>
            <a:r>
              <a:rPr lang="en-IN" sz="1200" i="1" dirty="0">
                <a:solidFill>
                  <a:schemeClr val="tx2"/>
                </a:solidFill>
              </a:rPr>
              <a:t>one-size-may-not-fit-all</a:t>
            </a:r>
          </a:p>
          <a:p>
            <a:pPr>
              <a:spcAft>
                <a:spcPts val="600"/>
              </a:spcAft>
            </a:pPr>
            <a:r>
              <a:rPr lang="en-IN" sz="1200" i="1" dirty="0">
                <a:solidFill>
                  <a:schemeClr val="tx2"/>
                </a:solidFill>
              </a:rPr>
              <a:t>, </a:t>
            </a:r>
            <a:r>
              <a:rPr lang="en-IN" sz="1200" dirty="0">
                <a:solidFill>
                  <a:schemeClr val="tx2"/>
                </a:solidFill>
              </a:rPr>
              <a:t>but in general the following recommendation can be adopted</a:t>
            </a:r>
            <a:r>
              <a:rPr lang="en-IN" sz="1200" i="1" dirty="0">
                <a:solidFill>
                  <a:schemeClr val="tx2"/>
                </a:solidFill>
              </a:rPr>
              <a:t>.</a:t>
            </a:r>
          </a:p>
          <a:p>
            <a:pPr>
              <a:spcAft>
                <a:spcPts val="600"/>
              </a:spcAft>
            </a:pPr>
            <a:endParaRPr lang="en-IN" sz="1200" i="1" dirty="0">
              <a:solidFill>
                <a:schemeClr val="tx2"/>
              </a:solidFill>
            </a:endParaRPr>
          </a:p>
          <a:p>
            <a:pPr>
              <a:spcAft>
                <a:spcPts val="600"/>
              </a:spcAft>
            </a:pPr>
            <a:r>
              <a:rPr lang="en-IN" sz="1200" b="1" dirty="0">
                <a:solidFill>
                  <a:schemeClr val="tx2"/>
                </a:solidFill>
              </a:rPr>
              <a:t>1. Data Pre-processing :</a:t>
            </a:r>
          </a:p>
          <a:p>
            <a:pPr>
              <a:spcAft>
                <a:spcPts val="600"/>
              </a:spcAft>
            </a:pPr>
            <a:r>
              <a:rPr lang="en-IN" sz="1200" dirty="0">
                <a:solidFill>
                  <a:schemeClr val="tx2"/>
                </a:solidFill>
              </a:rPr>
              <a:t>Ensuring data quality by removing unwanted tags, labels, markers etc., helps to minimize data noise levels and should be incorporated before</a:t>
            </a:r>
          </a:p>
          <a:p>
            <a:pPr>
              <a:spcAft>
                <a:spcPts val="600"/>
              </a:spcAft>
            </a:pPr>
            <a:r>
              <a:rPr lang="en-IN" sz="1200" dirty="0">
                <a:solidFill>
                  <a:schemeClr val="tx2"/>
                </a:solidFill>
              </a:rPr>
              <a:t>attempting for text chunking.</a:t>
            </a:r>
          </a:p>
          <a:p>
            <a:pPr>
              <a:spcAft>
                <a:spcPts val="600"/>
              </a:spcAft>
            </a:pPr>
            <a:endParaRPr lang="en-IN" sz="1200" dirty="0">
              <a:solidFill>
                <a:schemeClr val="tx2"/>
              </a:solidFill>
            </a:endParaRPr>
          </a:p>
          <a:p>
            <a:pPr>
              <a:spcAft>
                <a:spcPts val="600"/>
              </a:spcAft>
            </a:pPr>
            <a:r>
              <a:rPr lang="en-IN" sz="1200" b="1" dirty="0">
                <a:solidFill>
                  <a:schemeClr val="tx2"/>
                </a:solidFill>
              </a:rPr>
              <a:t>2. Range of chunk size and overlap :</a:t>
            </a:r>
          </a:p>
          <a:p>
            <a:pPr>
              <a:spcAft>
                <a:spcPts val="600"/>
              </a:spcAft>
            </a:pPr>
            <a:r>
              <a:rPr lang="en-IN" sz="1200" dirty="0">
                <a:solidFill>
                  <a:schemeClr val="tx2"/>
                </a:solidFill>
              </a:rPr>
              <a:t>Considering the content type, retrieval model and generation model, a range of chunk size values can be chosen. Using chunk overlap to ensure </a:t>
            </a:r>
          </a:p>
          <a:p>
            <a:pPr>
              <a:spcAft>
                <a:spcPts val="600"/>
              </a:spcAft>
            </a:pPr>
            <a:r>
              <a:rPr lang="en-IN" sz="1200" dirty="0">
                <a:solidFill>
                  <a:schemeClr val="tx2"/>
                </a:solidFill>
              </a:rPr>
              <a:t>not to miss an important connection or relevance between two adjacent or adjoining chunks.</a:t>
            </a:r>
          </a:p>
          <a:p>
            <a:pPr>
              <a:spcAft>
                <a:spcPts val="600"/>
              </a:spcAft>
            </a:pPr>
            <a:endParaRPr lang="en-IN" sz="1200" dirty="0">
              <a:solidFill>
                <a:schemeClr val="tx2"/>
              </a:solidFill>
            </a:endParaRPr>
          </a:p>
          <a:p>
            <a:pPr>
              <a:spcAft>
                <a:spcPts val="600"/>
              </a:spcAft>
            </a:pPr>
            <a:r>
              <a:rPr lang="en-IN" sz="1200" b="1" dirty="0">
                <a:solidFill>
                  <a:schemeClr val="tx2"/>
                </a:solidFill>
              </a:rPr>
              <a:t>3. Evaluate each chunk size and method :</a:t>
            </a:r>
          </a:p>
          <a:p>
            <a:pPr>
              <a:spcAft>
                <a:spcPts val="600"/>
              </a:spcAft>
            </a:pPr>
            <a:r>
              <a:rPr lang="en-IN" sz="1200" dirty="0">
                <a:solidFill>
                  <a:schemeClr val="tx2"/>
                </a:solidFill>
              </a:rPr>
              <a:t>It is recommended to try different chunk sizes and methods to see which one works best for the content and query combination. To test different chunk sizes,</a:t>
            </a:r>
          </a:p>
          <a:p>
            <a:pPr>
              <a:spcAft>
                <a:spcPts val="600"/>
              </a:spcAft>
            </a:pPr>
            <a:r>
              <a:rPr lang="en-IN" sz="1200" dirty="0">
                <a:solidFill>
                  <a:schemeClr val="tx2"/>
                </a:solidFill>
              </a:rPr>
              <a:t>we could use multiple data sets and iterate until the most optimal fit size is achieved.</a:t>
            </a:r>
          </a:p>
          <a:p>
            <a:pPr>
              <a:spcAft>
                <a:spcPts val="600"/>
              </a:spcAft>
            </a:pPr>
            <a:endParaRPr lang="en-IN" sz="1200" dirty="0">
              <a:solidFill>
                <a:schemeClr val="tx2"/>
              </a:solidFill>
            </a:endParaRPr>
          </a:p>
          <a:p>
            <a:pPr>
              <a:spcAft>
                <a:spcPts val="600"/>
              </a:spcAft>
            </a:pPr>
            <a:r>
              <a:rPr lang="en-IN" sz="1200" b="1" dirty="0">
                <a:solidFill>
                  <a:schemeClr val="tx2"/>
                </a:solidFill>
              </a:rPr>
              <a:t>4. Know your limits :</a:t>
            </a:r>
          </a:p>
          <a:p>
            <a:pPr>
              <a:spcAft>
                <a:spcPts val="600"/>
              </a:spcAft>
            </a:pPr>
            <a:r>
              <a:rPr lang="en-IN" sz="1200" dirty="0">
                <a:solidFill>
                  <a:schemeClr val="tx2"/>
                </a:solidFill>
              </a:rPr>
              <a:t>Calculate the actual token limit reserved for context while considering the shared </a:t>
            </a:r>
            <a:r>
              <a:rPr lang="en-IN" sz="1200" i="1" dirty="0" err="1">
                <a:solidFill>
                  <a:schemeClr val="tx2"/>
                </a:solidFill>
              </a:rPr>
              <a:t>max_token</a:t>
            </a:r>
            <a:r>
              <a:rPr lang="en-IN" sz="1200" i="1" dirty="0">
                <a:solidFill>
                  <a:schemeClr val="tx2"/>
                </a:solidFill>
              </a:rPr>
              <a:t> </a:t>
            </a:r>
            <a:r>
              <a:rPr lang="en-IN" sz="1200" dirty="0">
                <a:solidFill>
                  <a:schemeClr val="tx2"/>
                </a:solidFill>
              </a:rPr>
              <a:t>length of LLM between prompt and completion. </a:t>
            </a: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IN" sz="1200" b="1" dirty="0">
              <a:solidFill>
                <a:schemeClr val="tx2"/>
              </a:solidFill>
            </a:endParaRPr>
          </a:p>
          <a:p>
            <a:pPr>
              <a:spcAft>
                <a:spcPts val="600"/>
              </a:spcAft>
            </a:pPr>
            <a:endParaRPr lang="en-IN" sz="1200" b="1" dirty="0">
              <a:solidFill>
                <a:schemeClr val="tx2"/>
              </a:solidFill>
            </a:endParaRPr>
          </a:p>
          <a:p>
            <a:pPr>
              <a:spcAft>
                <a:spcPts val="600"/>
              </a:spcAft>
            </a:pPr>
            <a:endParaRPr lang="en-IN" sz="1200" dirty="0">
              <a:solidFill>
                <a:schemeClr val="tx2"/>
              </a:solidFill>
            </a:endParaRPr>
          </a:p>
          <a:p>
            <a:pPr>
              <a:spcAft>
                <a:spcPts val="600"/>
              </a:spcAft>
            </a:pPr>
            <a:endParaRPr lang="en-IN" sz="1200" dirty="0">
              <a:solidFill>
                <a:schemeClr val="tx2"/>
              </a:solidFill>
            </a:endParaRPr>
          </a:p>
          <a:p>
            <a:pPr>
              <a:spcAft>
                <a:spcPts val="600"/>
              </a:spcAft>
            </a:pPr>
            <a:endParaRPr lang="en-US" sz="1200" dirty="0">
              <a:solidFill>
                <a:schemeClr val="tx2"/>
              </a:solidFill>
            </a:endParaRPr>
          </a:p>
        </p:txBody>
      </p:sp>
    </p:spTree>
    <p:extLst>
      <p:ext uri="{BB962C8B-B14F-4D97-AF65-F5344CB8AC3E}">
        <p14:creationId xmlns:p14="http://schemas.microsoft.com/office/powerpoint/2010/main" val="144392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3B66-6D9D-CA18-F094-8032C027DFAD}"/>
              </a:ext>
            </a:extLst>
          </p:cNvPr>
          <p:cNvSpPr>
            <a:spLocks noGrp="1"/>
          </p:cNvSpPr>
          <p:nvPr>
            <p:ph type="title"/>
          </p:nvPr>
        </p:nvSpPr>
        <p:spPr>
          <a:xfrm>
            <a:off x="889070" y="441739"/>
            <a:ext cx="10195200" cy="533400"/>
          </a:xfrm>
        </p:spPr>
        <p:txBody>
          <a:bodyPr/>
          <a:lstStyle/>
          <a:p>
            <a:r>
              <a:rPr lang="en-US" dirty="0"/>
              <a:t>Text Chunking: Sample calculation</a:t>
            </a:r>
          </a:p>
        </p:txBody>
      </p:sp>
      <p:sp>
        <p:nvSpPr>
          <p:cNvPr id="3" name="TextBox 2">
            <a:extLst>
              <a:ext uri="{FF2B5EF4-FFF2-40B4-BE49-F238E27FC236}">
                <a16:creationId xmlns:a16="http://schemas.microsoft.com/office/drawing/2014/main" id="{00CC7E06-473E-B4C5-BCDA-C6B2771EA510}"/>
              </a:ext>
            </a:extLst>
          </p:cNvPr>
          <p:cNvSpPr txBox="1"/>
          <p:nvPr/>
        </p:nvSpPr>
        <p:spPr>
          <a:xfrm>
            <a:off x="924339" y="1500809"/>
            <a:ext cx="0" cy="0"/>
          </a:xfrm>
          <a:prstGeom prst="rect">
            <a:avLst/>
          </a:prstGeom>
        </p:spPr>
        <p:txBody>
          <a:bodyPr vert="horz" wrap="none" lIns="0" tIns="0" rIns="0" bIns="0" rtlCol="0" anchor="t" anchorCtr="0">
            <a:noAutofit/>
          </a:bodyPr>
          <a:lstStyle/>
          <a:p>
            <a:pPr algn="l">
              <a:spcAft>
                <a:spcPts val="600"/>
              </a:spcAft>
            </a:pPr>
            <a:endParaRPr lang="en-US" sz="1500" dirty="0">
              <a:solidFill>
                <a:schemeClr val="tx2"/>
              </a:solidFill>
            </a:endParaRPr>
          </a:p>
          <a:p>
            <a:pPr marL="342900" indent="-342900" algn="l">
              <a:spcAft>
                <a:spcPts val="600"/>
              </a:spcAft>
              <a:buAutoNum type="arabicPeriod"/>
            </a:pPr>
            <a:endParaRPr lang="en-US" sz="1500" dirty="0">
              <a:solidFill>
                <a:schemeClr val="tx2"/>
              </a:solidFill>
            </a:endParaRPr>
          </a:p>
        </p:txBody>
      </p:sp>
      <p:sp>
        <p:nvSpPr>
          <p:cNvPr id="4" name="TextBox 3">
            <a:extLst>
              <a:ext uri="{FF2B5EF4-FFF2-40B4-BE49-F238E27FC236}">
                <a16:creationId xmlns:a16="http://schemas.microsoft.com/office/drawing/2014/main" id="{10306B70-8C3A-E79D-B788-3852BED0A58D}"/>
              </a:ext>
            </a:extLst>
          </p:cNvPr>
          <p:cNvSpPr txBox="1"/>
          <p:nvPr/>
        </p:nvSpPr>
        <p:spPr>
          <a:xfrm>
            <a:off x="924339" y="1331843"/>
            <a:ext cx="0" cy="0"/>
          </a:xfrm>
          <a:prstGeom prst="rect">
            <a:avLst/>
          </a:prstGeom>
        </p:spPr>
        <p:txBody>
          <a:bodyPr vert="horz" wrap="none" lIns="0" tIns="0" rIns="0" bIns="0" rtlCol="0" anchor="t" anchorCtr="0">
            <a:noAutofit/>
          </a:bodyPr>
          <a:lstStyle/>
          <a:p>
            <a:pPr>
              <a:spcAft>
                <a:spcPts val="600"/>
              </a:spcAft>
            </a:pPr>
            <a:r>
              <a:rPr lang="en-IN" sz="1200" dirty="0">
                <a:solidFill>
                  <a:schemeClr val="tx2"/>
                </a:solidFill>
              </a:rPr>
              <a:t>For example, </a:t>
            </a:r>
          </a:p>
          <a:p>
            <a:pPr>
              <a:spcAft>
                <a:spcPts val="600"/>
              </a:spcAft>
            </a:pPr>
            <a:r>
              <a:rPr lang="en-IN" sz="1200" dirty="0">
                <a:solidFill>
                  <a:schemeClr val="tx2"/>
                </a:solidFill>
              </a:rPr>
              <a:t>Model Type :With </a:t>
            </a:r>
            <a:r>
              <a:rPr lang="en-IN" sz="1200" b="1" i="1" dirty="0">
                <a:solidFill>
                  <a:schemeClr val="tx2"/>
                </a:solidFill>
              </a:rPr>
              <a:t>GPT-3.5-Turbo</a:t>
            </a:r>
            <a:r>
              <a:rPr lang="en-IN" sz="1200" dirty="0">
                <a:solidFill>
                  <a:schemeClr val="tx2"/>
                </a:solidFill>
              </a:rPr>
              <a:t> model, requests can use up to </a:t>
            </a:r>
            <a:r>
              <a:rPr lang="en-IN" sz="1200" b="1" dirty="0">
                <a:solidFill>
                  <a:schemeClr val="tx2"/>
                </a:solidFill>
              </a:rPr>
              <a:t>4096 tokens </a:t>
            </a:r>
            <a:r>
              <a:rPr lang="en-IN" sz="1200" dirty="0">
                <a:solidFill>
                  <a:schemeClr val="tx2"/>
                </a:solidFill>
              </a:rPr>
              <a:t>shared between </a:t>
            </a:r>
            <a:r>
              <a:rPr lang="en-IN" sz="1200" u="sng" dirty="0">
                <a:solidFill>
                  <a:schemeClr val="tx2"/>
                </a:solidFill>
              </a:rPr>
              <a:t>prompts</a:t>
            </a:r>
            <a:r>
              <a:rPr lang="en-IN" sz="1200" dirty="0">
                <a:solidFill>
                  <a:schemeClr val="tx2"/>
                </a:solidFill>
              </a:rPr>
              <a:t> and </a:t>
            </a:r>
            <a:r>
              <a:rPr lang="en-IN" sz="1200" u="sng" dirty="0">
                <a:solidFill>
                  <a:schemeClr val="tx2"/>
                </a:solidFill>
              </a:rPr>
              <a:t>completions</a:t>
            </a:r>
            <a:r>
              <a:rPr lang="en-IN" sz="1200" dirty="0">
                <a:solidFill>
                  <a:schemeClr val="tx2"/>
                </a:solidFill>
              </a:rPr>
              <a:t>.</a:t>
            </a:r>
          </a:p>
          <a:p>
            <a:pPr>
              <a:spcAft>
                <a:spcPts val="600"/>
              </a:spcAft>
            </a:pPr>
            <a:r>
              <a:rPr lang="en-IN" sz="1200" dirty="0">
                <a:solidFill>
                  <a:schemeClr val="tx2"/>
                </a:solidFill>
              </a:rPr>
              <a:t>Task Type : “machine translation”</a:t>
            </a:r>
          </a:p>
          <a:p>
            <a:pPr>
              <a:spcAft>
                <a:spcPts val="600"/>
              </a:spcAft>
            </a:pPr>
            <a:r>
              <a:rPr lang="en-IN" sz="1200" dirty="0">
                <a:solidFill>
                  <a:schemeClr val="tx2"/>
                </a:solidFill>
              </a:rPr>
              <a:t> </a:t>
            </a:r>
          </a:p>
          <a:p>
            <a:pPr>
              <a:spcAft>
                <a:spcPts val="600"/>
              </a:spcAft>
            </a:pPr>
            <a:r>
              <a:rPr lang="en-IN" sz="1200" dirty="0">
                <a:solidFill>
                  <a:schemeClr val="tx2"/>
                </a:solidFill>
              </a:rPr>
              <a:t>Input token space (prompts) – </a:t>
            </a:r>
          </a:p>
          <a:p>
            <a:pPr marL="171450" indent="-171450">
              <a:spcAft>
                <a:spcPts val="600"/>
              </a:spcAft>
              <a:buFont typeface="Arial" panose="020B0604020202020204" pitchFamily="34" charset="0"/>
              <a:buChar char="•"/>
            </a:pPr>
            <a:r>
              <a:rPr lang="en-IN" sz="1200" dirty="0">
                <a:solidFill>
                  <a:schemeClr val="tx2"/>
                </a:solidFill>
              </a:rPr>
              <a:t>instructions, system-message, user-message, query [</a:t>
            </a:r>
            <a:r>
              <a:rPr lang="en-IN" sz="1200" b="1" dirty="0">
                <a:solidFill>
                  <a:schemeClr val="tx2"/>
                </a:solidFill>
              </a:rPr>
              <a:t>approx. 200</a:t>
            </a:r>
            <a:r>
              <a:rPr lang="en-IN" sz="1200" dirty="0">
                <a:solidFill>
                  <a:schemeClr val="tx2"/>
                </a:solidFill>
              </a:rPr>
              <a:t>]</a:t>
            </a:r>
          </a:p>
          <a:p>
            <a:pPr marL="171450" indent="-171450">
              <a:spcAft>
                <a:spcPts val="600"/>
              </a:spcAft>
              <a:buFont typeface="Arial" panose="020B0604020202020204" pitchFamily="34" charset="0"/>
              <a:buChar char="•"/>
            </a:pPr>
            <a:r>
              <a:rPr lang="en-IN" sz="1200" dirty="0">
                <a:solidFill>
                  <a:schemeClr val="tx2"/>
                </a:solidFill>
              </a:rPr>
              <a:t>context [</a:t>
            </a:r>
            <a:r>
              <a:rPr lang="en-IN" sz="1200" b="1" dirty="0">
                <a:solidFill>
                  <a:schemeClr val="tx2"/>
                </a:solidFill>
              </a:rPr>
              <a:t>4097 – (2048+200)</a:t>
            </a:r>
            <a:r>
              <a:rPr lang="en-IN" sz="1200" dirty="0">
                <a:solidFill>
                  <a:schemeClr val="tx2"/>
                </a:solidFill>
              </a:rPr>
              <a:t> = </a:t>
            </a:r>
            <a:r>
              <a:rPr lang="en-IN" sz="1200" b="1" dirty="0">
                <a:solidFill>
                  <a:schemeClr val="tx2"/>
                </a:solidFill>
              </a:rPr>
              <a:t>approx. 1850</a:t>
            </a:r>
            <a:r>
              <a:rPr lang="en-IN" sz="1200" dirty="0">
                <a:solidFill>
                  <a:schemeClr val="tx2"/>
                </a:solidFill>
              </a:rPr>
              <a:t>]</a:t>
            </a:r>
          </a:p>
          <a:p>
            <a:pPr>
              <a:spcAft>
                <a:spcPts val="600"/>
              </a:spcAft>
            </a:pPr>
            <a:r>
              <a:rPr lang="en-IN" sz="1200" dirty="0">
                <a:solidFill>
                  <a:schemeClr val="tx2"/>
                </a:solidFill>
              </a:rPr>
              <a:t>Output token space (completions) - generated text. [</a:t>
            </a:r>
            <a:r>
              <a:rPr lang="en-IN" sz="1200" b="1" dirty="0">
                <a:solidFill>
                  <a:schemeClr val="tx2"/>
                </a:solidFill>
              </a:rPr>
              <a:t>approx. 2048</a:t>
            </a:r>
            <a:r>
              <a:rPr lang="en-IN" sz="1200" dirty="0">
                <a:solidFill>
                  <a:schemeClr val="tx2"/>
                </a:solidFill>
              </a:rPr>
              <a:t>] </a:t>
            </a:r>
          </a:p>
          <a:p>
            <a:pPr>
              <a:spcAft>
                <a:spcPts val="600"/>
              </a:spcAft>
            </a:pPr>
            <a:r>
              <a:rPr lang="en-IN" sz="1200" dirty="0">
                <a:solidFill>
                  <a:schemeClr val="tx2"/>
                </a:solidFill>
              </a:rPr>
              <a:t>{~40% : “summarization”, ~50% : “machine translation”, ~20% : QA}</a:t>
            </a:r>
          </a:p>
          <a:p>
            <a:pPr>
              <a:spcAft>
                <a:spcPts val="600"/>
              </a:spcAft>
            </a:pPr>
            <a:endParaRPr lang="en-IN" sz="1200" dirty="0">
              <a:solidFill>
                <a:schemeClr val="tx2"/>
              </a:solidFill>
            </a:endParaRPr>
          </a:p>
          <a:p>
            <a:pPr>
              <a:spcAft>
                <a:spcPts val="600"/>
              </a:spcAft>
            </a:pPr>
            <a:r>
              <a:rPr lang="en-IN" sz="1200" dirty="0">
                <a:solidFill>
                  <a:schemeClr val="tx2"/>
                </a:solidFill>
              </a:rPr>
              <a:t>So for context alone we only have 1850 actually reserved tokens.</a:t>
            </a:r>
          </a:p>
          <a:p>
            <a:pPr>
              <a:spcAft>
                <a:spcPts val="600"/>
              </a:spcAft>
            </a:pPr>
            <a:endParaRPr lang="en-IN" sz="1200" dirty="0">
              <a:solidFill>
                <a:schemeClr val="tx2"/>
              </a:solidFill>
            </a:endParaRPr>
          </a:p>
          <a:p>
            <a:pPr>
              <a:spcAft>
                <a:spcPts val="600"/>
              </a:spcAft>
            </a:pPr>
            <a:r>
              <a:rPr lang="en-IN" sz="1200" dirty="0">
                <a:solidFill>
                  <a:schemeClr val="tx2"/>
                </a:solidFill>
              </a:rPr>
              <a:t>For </a:t>
            </a:r>
            <a:r>
              <a:rPr lang="en-IN" sz="1200" b="1" u="sng" dirty="0" err="1">
                <a:solidFill>
                  <a:schemeClr val="tx2"/>
                </a:solidFill>
              </a:rPr>
              <a:t>chunk_size</a:t>
            </a:r>
            <a:r>
              <a:rPr lang="en-IN" sz="1200" dirty="0">
                <a:solidFill>
                  <a:schemeClr val="tx2"/>
                </a:solidFill>
              </a:rPr>
              <a:t> = 100 &amp; </a:t>
            </a:r>
            <a:r>
              <a:rPr lang="en-IN" sz="1200" b="1" u="sng" dirty="0" err="1">
                <a:solidFill>
                  <a:schemeClr val="tx2"/>
                </a:solidFill>
              </a:rPr>
              <a:t>chunk_overlap</a:t>
            </a:r>
            <a:r>
              <a:rPr lang="en-IN" sz="1200" b="1" dirty="0">
                <a:solidFill>
                  <a:schemeClr val="tx2"/>
                </a:solidFill>
              </a:rPr>
              <a:t> </a:t>
            </a:r>
            <a:r>
              <a:rPr lang="en-IN" sz="1200" dirty="0">
                <a:solidFill>
                  <a:schemeClr val="tx2"/>
                </a:solidFill>
              </a:rPr>
              <a:t>= 10, we could have </a:t>
            </a:r>
            <a:r>
              <a:rPr lang="en-IN" sz="1200" b="1" dirty="0">
                <a:solidFill>
                  <a:schemeClr val="tx2"/>
                </a:solidFill>
              </a:rPr>
              <a:t>1850/100</a:t>
            </a:r>
            <a:r>
              <a:rPr lang="en-IN" sz="1200" dirty="0">
                <a:solidFill>
                  <a:schemeClr val="tx2"/>
                </a:solidFill>
              </a:rPr>
              <a:t> = approx. </a:t>
            </a:r>
            <a:r>
              <a:rPr lang="en-IN" sz="1200" b="1" dirty="0">
                <a:solidFill>
                  <a:schemeClr val="tx2"/>
                </a:solidFill>
              </a:rPr>
              <a:t>18 </a:t>
            </a:r>
            <a:r>
              <a:rPr lang="en-IN" sz="1200" dirty="0">
                <a:solidFill>
                  <a:schemeClr val="tx2"/>
                </a:solidFill>
              </a:rPr>
              <a:t>text chunks</a:t>
            </a:r>
          </a:p>
          <a:p>
            <a:pPr>
              <a:spcAft>
                <a:spcPts val="600"/>
              </a:spcAft>
            </a:pPr>
            <a:endParaRPr lang="en-IN" sz="1200" dirty="0">
              <a:solidFill>
                <a:schemeClr val="tx2"/>
              </a:solidFill>
            </a:endParaRPr>
          </a:p>
          <a:p>
            <a:pPr>
              <a:spcAft>
                <a:spcPts val="600"/>
              </a:spcAft>
            </a:pPr>
            <a:r>
              <a:rPr lang="en-IN" sz="1200" dirty="0">
                <a:solidFill>
                  <a:schemeClr val="tx2"/>
                </a:solidFill>
              </a:rPr>
              <a:t>For </a:t>
            </a:r>
            <a:r>
              <a:rPr lang="en-IN" sz="1200" b="1" u="sng" dirty="0" err="1">
                <a:solidFill>
                  <a:schemeClr val="tx2"/>
                </a:solidFill>
              </a:rPr>
              <a:t>chunk_size</a:t>
            </a:r>
            <a:r>
              <a:rPr lang="en-IN" sz="1200" dirty="0">
                <a:solidFill>
                  <a:schemeClr val="tx2"/>
                </a:solidFill>
              </a:rPr>
              <a:t> = 200 &amp; </a:t>
            </a:r>
            <a:r>
              <a:rPr lang="en-IN" sz="1200" b="1" u="sng" dirty="0" err="1">
                <a:solidFill>
                  <a:schemeClr val="tx2"/>
                </a:solidFill>
              </a:rPr>
              <a:t>chunk_overlap</a:t>
            </a:r>
            <a:r>
              <a:rPr lang="en-IN" sz="1200" b="1" dirty="0">
                <a:solidFill>
                  <a:schemeClr val="tx2"/>
                </a:solidFill>
              </a:rPr>
              <a:t> </a:t>
            </a:r>
            <a:r>
              <a:rPr lang="en-IN" sz="1200" dirty="0">
                <a:solidFill>
                  <a:schemeClr val="tx2"/>
                </a:solidFill>
              </a:rPr>
              <a:t>= 20, we could have </a:t>
            </a:r>
            <a:r>
              <a:rPr lang="en-IN" sz="1200" b="1" dirty="0">
                <a:solidFill>
                  <a:schemeClr val="tx2"/>
                </a:solidFill>
              </a:rPr>
              <a:t>1850/200</a:t>
            </a:r>
            <a:r>
              <a:rPr lang="en-IN" sz="1200" dirty="0">
                <a:solidFill>
                  <a:schemeClr val="tx2"/>
                </a:solidFill>
              </a:rPr>
              <a:t> = approx. </a:t>
            </a:r>
            <a:r>
              <a:rPr lang="en-IN" sz="1200" b="1" dirty="0">
                <a:solidFill>
                  <a:schemeClr val="tx2"/>
                </a:solidFill>
              </a:rPr>
              <a:t>9</a:t>
            </a:r>
            <a:r>
              <a:rPr lang="en-IN" sz="1200" dirty="0">
                <a:solidFill>
                  <a:schemeClr val="tx2"/>
                </a:solidFill>
              </a:rPr>
              <a:t> text chunks</a:t>
            </a:r>
          </a:p>
          <a:p>
            <a:pPr>
              <a:spcAft>
                <a:spcPts val="600"/>
              </a:spcAft>
            </a:pPr>
            <a:endParaRPr lang="en-IN" sz="1200" dirty="0">
              <a:solidFill>
                <a:schemeClr val="tx2"/>
              </a:solidFill>
            </a:endParaRPr>
          </a:p>
          <a:p>
            <a:pPr>
              <a:spcAft>
                <a:spcPts val="600"/>
              </a:spcAft>
            </a:pPr>
            <a:r>
              <a:rPr lang="en-IN" sz="1200" dirty="0">
                <a:solidFill>
                  <a:schemeClr val="tx2"/>
                </a:solidFill>
              </a:rPr>
              <a:t>For </a:t>
            </a:r>
            <a:r>
              <a:rPr lang="en-IN" sz="1200" b="1" u="sng" dirty="0" err="1">
                <a:solidFill>
                  <a:schemeClr val="tx2"/>
                </a:solidFill>
              </a:rPr>
              <a:t>chunk_size</a:t>
            </a:r>
            <a:r>
              <a:rPr lang="en-IN" sz="1200" dirty="0">
                <a:solidFill>
                  <a:schemeClr val="tx2"/>
                </a:solidFill>
              </a:rPr>
              <a:t> = 300 &amp; </a:t>
            </a:r>
            <a:r>
              <a:rPr lang="en-IN" sz="1200" b="1" u="sng" dirty="0" err="1">
                <a:solidFill>
                  <a:schemeClr val="tx2"/>
                </a:solidFill>
              </a:rPr>
              <a:t>chunk_overlap</a:t>
            </a:r>
            <a:r>
              <a:rPr lang="en-IN" sz="1200" b="1" dirty="0">
                <a:solidFill>
                  <a:schemeClr val="tx2"/>
                </a:solidFill>
              </a:rPr>
              <a:t> </a:t>
            </a:r>
            <a:r>
              <a:rPr lang="en-IN" sz="1200" dirty="0">
                <a:solidFill>
                  <a:schemeClr val="tx2"/>
                </a:solidFill>
              </a:rPr>
              <a:t>= 30, we could have </a:t>
            </a:r>
            <a:r>
              <a:rPr lang="en-IN" sz="1200" b="1" dirty="0">
                <a:solidFill>
                  <a:schemeClr val="tx2"/>
                </a:solidFill>
              </a:rPr>
              <a:t>1850/300</a:t>
            </a:r>
            <a:r>
              <a:rPr lang="en-IN" sz="1200" dirty="0">
                <a:solidFill>
                  <a:schemeClr val="tx2"/>
                </a:solidFill>
              </a:rPr>
              <a:t> = approx. </a:t>
            </a:r>
            <a:r>
              <a:rPr lang="en-IN" sz="1200" b="1" dirty="0">
                <a:solidFill>
                  <a:schemeClr val="tx2"/>
                </a:solidFill>
              </a:rPr>
              <a:t>6</a:t>
            </a:r>
            <a:r>
              <a:rPr lang="en-IN" sz="1200" dirty="0">
                <a:solidFill>
                  <a:schemeClr val="tx2"/>
                </a:solidFill>
              </a:rPr>
              <a:t> text chunks</a:t>
            </a:r>
          </a:p>
          <a:p>
            <a:pPr>
              <a:spcAft>
                <a:spcPts val="600"/>
              </a:spcAft>
            </a:pPr>
            <a:endParaRPr lang="en-IN" sz="1200" dirty="0">
              <a:solidFill>
                <a:schemeClr val="tx2"/>
              </a:solidFill>
            </a:endParaRPr>
          </a:p>
          <a:p>
            <a:pPr>
              <a:spcAft>
                <a:spcPts val="600"/>
              </a:spcAft>
            </a:pPr>
            <a:endParaRPr lang="en-IN" sz="1200" dirty="0">
              <a:solidFill>
                <a:schemeClr val="tx2"/>
              </a:solidFill>
            </a:endParaRPr>
          </a:p>
        </p:txBody>
      </p:sp>
    </p:spTree>
    <p:extLst>
      <p:ext uri="{BB962C8B-B14F-4D97-AF65-F5344CB8AC3E}">
        <p14:creationId xmlns:p14="http://schemas.microsoft.com/office/powerpoint/2010/main" val="1731026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ProposalSlidesCompilationv3_20240.pptx" id="{183AB9B7-D9CB-F147-B882-6F9E6715CC39}" vid="{7FB76F61-0A7D-BD42-8E69-D6A91E3AA3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B9AD1839C54D43AAC452F854314B7F" ma:contentTypeVersion="17" ma:contentTypeDescription="Create a new document." ma:contentTypeScope="" ma:versionID="b668fb4cbe6296d0fbc6014d9b02d4d7">
  <xsd:schema xmlns:xsd="http://www.w3.org/2001/XMLSchema" xmlns:xs="http://www.w3.org/2001/XMLSchema" xmlns:p="http://schemas.microsoft.com/office/2006/metadata/properties" xmlns:ns2="72b914ff-fcaa-46fc-bdd7-23f039e639f1" xmlns:ns3="924fd6d5-13fd-42a6-940b-eb5b7e1fde4e" xmlns:ns4="4243d5be-521d-4052-81ca-f0f31ea6f2da" targetNamespace="http://schemas.microsoft.com/office/2006/metadata/properties" ma:root="true" ma:fieldsID="fae9a443d69c736663883177ede03157" ns2:_="" ns3:_="" ns4:_="">
    <xsd:import namespace="72b914ff-fcaa-46fc-bdd7-23f039e639f1"/>
    <xsd:import namespace="924fd6d5-13fd-42a6-940b-eb5b7e1fde4e"/>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element ref="ns2:_x30c1__x30a7__x30c3__x30af_"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b914ff-fcaa-46fc-bdd7-23f039e639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_x30c1__x30a7__x30c3__x30af_" ma:index="20" nillable="true" ma:displayName="チェック" ma:default="1" ma:format="Dropdown" ma:internalName="_x30c1__x30a7__x30c3__x30af_">
      <xsd:simpleType>
        <xsd:restriction base="dms:Boolea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24fd6d5-13fd-42a6-940b-eb5b7e1fde4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ef538c2-1032-4b48-9e51-240e5961e8ff}" ma:internalName="TaxCatchAll" ma:showField="CatchAllData" ma:web="924fd6d5-13fd-42a6-940b-eb5b7e1fde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243d5be-521d-4052-81ca-f0f31ea6f2da" xsi:nil="true"/>
    <lcf76f155ced4ddcb4097134ff3c332f xmlns="72b914ff-fcaa-46fc-bdd7-23f039e639f1">
      <Terms xmlns="http://schemas.microsoft.com/office/infopath/2007/PartnerControls"/>
    </lcf76f155ced4ddcb4097134ff3c332f>
    <_x30c1__x30a7__x30c3__x30af_ xmlns="72b914ff-fcaa-46fc-bdd7-23f039e639f1">true</_x30c1__x30a7__x30c3__x30af_>
  </documentManagement>
</p:properties>
</file>

<file path=customXml/itemProps1.xml><?xml version="1.0" encoding="utf-8"?>
<ds:datastoreItem xmlns:ds="http://schemas.openxmlformats.org/officeDocument/2006/customXml" ds:itemID="{09228873-7A23-456D-86A6-DF7E4EF6254D}">
  <ds:schemaRefs>
    <ds:schemaRef ds:uri="http://schemas.microsoft.com/sharepoint/v3/contenttype/forms"/>
  </ds:schemaRefs>
</ds:datastoreItem>
</file>

<file path=customXml/itemProps2.xml><?xml version="1.0" encoding="utf-8"?>
<ds:datastoreItem xmlns:ds="http://schemas.openxmlformats.org/officeDocument/2006/customXml" ds:itemID="{2E7B7FA5-0596-482B-8D20-B8361733A6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b914ff-fcaa-46fc-bdd7-23f039e639f1"/>
    <ds:schemaRef ds:uri="924fd6d5-13fd-42a6-940b-eb5b7e1fde4e"/>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178AB8-4EEF-497A-9E9B-5FE65D5D1AEB}">
  <ds:schemaRefs>
    <ds:schemaRef ds:uri="72b914ff-fcaa-46fc-bdd7-23f039e639f1"/>
    <ds:schemaRef ds:uri="http://schemas.microsoft.com/office/2006/metadata/properties"/>
    <ds:schemaRef ds:uri="4243d5be-521d-4052-81ca-f0f31ea6f2da"/>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924fd6d5-13fd-42a6-940b-eb5b7e1fde4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KPMG Widescreen [16:9] Feb 2022</Template>
  <TotalTime>13562</TotalTime>
  <Words>2950</Words>
  <Application>Microsoft Macintosh PowerPoint</Application>
  <PresentationFormat>Widescreen</PresentationFormat>
  <Paragraphs>296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KPMG Bold</vt:lpstr>
      <vt:lpstr>Lato</vt:lpstr>
      <vt:lpstr>SFMono-Regular</vt:lpstr>
      <vt:lpstr>KPMG Widescreen [16:9] Feb 2022</vt:lpstr>
      <vt:lpstr>Comparing chunking strategies for RAG based QA systems</vt:lpstr>
      <vt:lpstr>1. Text Chunking in Retrieval Augmented Generation (RAG)  2. Why it is essential ?  3. Key design considerations ?  4. Chunking methods  5. Estimate best chunk size for use-case  6. Sample calculation  7. Experiment Setup  8. Lets Collaborate for DS Corner </vt:lpstr>
      <vt:lpstr>Text chunking in RAG : Introduction</vt:lpstr>
      <vt:lpstr>Text chunking in RAG : Reference Architecture</vt:lpstr>
      <vt:lpstr>Text Chunking: Why it is essential ? </vt:lpstr>
      <vt:lpstr>Text Chunking: Key Considerations </vt:lpstr>
      <vt:lpstr>Methods of Text Chunking</vt:lpstr>
      <vt:lpstr>Estimate best chunk size for use-case </vt:lpstr>
      <vt:lpstr>Text Chunking: Sample calculation</vt:lpstr>
      <vt:lpstr>Text Chunking: Experiment Setup</vt:lpstr>
      <vt:lpstr>Q&amp;A</vt:lpstr>
      <vt:lpstr>Feedbacks &amp; Recommendation  </vt:lpstr>
      <vt:lpstr>PowerPoint Presentation</vt:lpstr>
      <vt:lpstr>RecursiveCharacterTextSplitter</vt:lpstr>
      <vt:lpstr>Japanese Tokenizers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 Proposal : Multimodal Document Layout Classifier</dc:title>
  <dc:creator>Sahoo, Shashank (KIT)</dc:creator>
  <cp:lastModifiedBy>Sahoo, Shashank (KIT)</cp:lastModifiedBy>
  <cp:revision>83</cp:revision>
  <dcterms:created xsi:type="dcterms:W3CDTF">2023-05-12T03:25:05Z</dcterms:created>
  <dcterms:modified xsi:type="dcterms:W3CDTF">2023-08-31T03:07:23Z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0x0101006FB9AD1839C54D43AAC452F854314B7F</vt:lpwstr>
  </property>
  <property fmtid="{D5CDD505-2E9C-101B-9397-08002B2CF9AE}" pid="3" name="MediaServiceImageTags">
    <vt:lpwstr/>
  </property>
</Properties>
</file>